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31"/>
  </p:notesMasterIdLst>
  <p:handoutMasterIdLst>
    <p:handoutMasterId r:id="rId53"/>
  </p:handoutMasterIdLst>
  <p:sldIdLst>
    <p:sldId id="400" r:id="rId5"/>
    <p:sldId id="584" r:id="rId6"/>
    <p:sldId id="585" r:id="rId7"/>
    <p:sldId id="586" r:id="rId8"/>
    <p:sldId id="587" r:id="rId9"/>
    <p:sldId id="588" r:id="rId10"/>
    <p:sldId id="589" r:id="rId11"/>
    <p:sldId id="649" r:id="rId12"/>
    <p:sldId id="650" r:id="rId13"/>
    <p:sldId id="651" r:id="rId14"/>
    <p:sldId id="406" r:id="rId15"/>
    <p:sldId id="407" r:id="rId16"/>
    <p:sldId id="412" r:id="rId17"/>
    <p:sldId id="413" r:id="rId18"/>
    <p:sldId id="414" r:id="rId19"/>
    <p:sldId id="448" r:id="rId20"/>
    <p:sldId id="416" r:id="rId21"/>
    <p:sldId id="512" r:id="rId22"/>
    <p:sldId id="426" r:id="rId23"/>
    <p:sldId id="417" r:id="rId24"/>
    <p:sldId id="447" r:id="rId25"/>
    <p:sldId id="418" r:id="rId26"/>
    <p:sldId id="439" r:id="rId27"/>
    <p:sldId id="437" r:id="rId28"/>
    <p:sldId id="419" r:id="rId29"/>
    <p:sldId id="628" r:id="rId30"/>
    <p:sldId id="428" r:id="rId32"/>
    <p:sldId id="420" r:id="rId33"/>
    <p:sldId id="470" r:id="rId34"/>
    <p:sldId id="440" r:id="rId35"/>
    <p:sldId id="473" r:id="rId36"/>
    <p:sldId id="474" r:id="rId37"/>
    <p:sldId id="441" r:id="rId38"/>
    <p:sldId id="423" r:id="rId39"/>
    <p:sldId id="424" r:id="rId40"/>
    <p:sldId id="442" r:id="rId41"/>
    <p:sldId id="431" r:id="rId42"/>
    <p:sldId id="450" r:id="rId43"/>
    <p:sldId id="432" r:id="rId44"/>
    <p:sldId id="456" r:id="rId45"/>
    <p:sldId id="597" r:id="rId46"/>
    <p:sldId id="463" r:id="rId47"/>
    <p:sldId id="464" r:id="rId48"/>
    <p:sldId id="465" r:id="rId49"/>
    <p:sldId id="543" r:id="rId50"/>
    <p:sldId id="455" r:id="rId51"/>
    <p:sldId id="688" r:id="rId52"/>
  </p:sldIdLst>
  <p:sldSz cx="9144000" cy="6858000" type="screen4x3"/>
  <p:notesSz cx="7099300" cy="1023493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Arial" panose="020B0604020202020204" pitchFamily="34" charset="0"/>
        <a:ea typeface="HY견고딕" pitchFamily="18" charset="-127"/>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Arial" panose="020B0604020202020204" pitchFamily="34" charset="0"/>
        <a:ea typeface="HY견고딕" pitchFamily="18" charset="-127"/>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Arial" panose="020B0604020202020204" pitchFamily="34" charset="0"/>
        <a:ea typeface="HY견고딕" pitchFamily="18" charset="-127"/>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Arial" panose="020B0604020202020204" pitchFamily="34" charset="0"/>
        <a:ea typeface="HY견고딕" pitchFamily="18" charset="-127"/>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Arial" panose="020B0604020202020204" pitchFamily="34" charset="0"/>
        <a:ea typeface="HY견고딕" pitchFamily="18" charset="-127"/>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Arial" panose="020B0604020202020204" pitchFamily="34" charset="0"/>
        <a:ea typeface="HY견고딕" pitchFamily="18" charset="-127"/>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Arial" panose="020B0604020202020204" pitchFamily="34" charset="0"/>
        <a:ea typeface="HY견고딕" pitchFamily="18" charset="-127"/>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Arial" panose="020B0604020202020204" pitchFamily="34" charset="0"/>
        <a:ea typeface="HY견고딕" pitchFamily="18" charset="-127"/>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Arial" panose="020B0604020202020204" pitchFamily="34" charset="0"/>
        <a:ea typeface="HY견고딕" pitchFamily="18"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FF3300"/>
    <a:srgbClr val="000066"/>
    <a:srgbClr val="990000"/>
    <a:srgbClr val="663300"/>
    <a:srgbClr val="FF3399"/>
    <a:srgbClr val="FF6600"/>
    <a:srgbClr val="FFFFFF"/>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660"/>
    <p:restoredTop sz="94752"/>
  </p:normalViewPr>
  <p:slideViewPr>
    <p:cSldViewPr showGuides="1">
      <p:cViewPr varScale="1">
        <p:scale>
          <a:sx n="82" d="100"/>
          <a:sy n="82" d="100"/>
        </p:scale>
        <p:origin x="-1795" y="-86"/>
      </p:cViewPr>
      <p:guideLst>
        <p:guide orient="horz" pos="2183"/>
        <p:guide pos="2874"/>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430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notesMaster" Target="notesMasters/notesMaster1.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7650"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lstStyle>
            <a:lvl1pPr defTabSz="990600" latinLnBrk="0">
              <a:buFontTx/>
              <a:buNone/>
              <a:defRPr kumimoji="0" sz="1300" b="0">
                <a:ea typeface="宋体" panose="02010600030101010101" pitchFamily="2" charset="-122"/>
              </a:defRPr>
            </a:lvl1pPr>
          </a:lstStyle>
          <a:p>
            <a:pPr marL="0" marR="0" lvl="0" indent="0" algn="l" defTabSz="9906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651" name="Rectangle 3"/>
          <p:cNvSpPr>
            <a:spLocks noGrp="1" noChangeArrowheads="1"/>
          </p:cNvSpPr>
          <p:nvPr>
            <p:ph type="dt" sz="quarter" idx="1"/>
          </p:nvPr>
        </p:nvSpPr>
        <p:spPr bwMode="auto">
          <a:xfrm>
            <a:off x="4021138" y="0"/>
            <a:ext cx="3076575" cy="511175"/>
          </a:xfrm>
          <a:prstGeom prst="rect">
            <a:avLst/>
          </a:prstGeom>
          <a:noFill/>
          <a:ln>
            <a:noFill/>
          </a:ln>
          <a:effectLst/>
        </p:spPr>
        <p:txBody>
          <a:bodyPr vert="horz" wrap="square" lIns="99048" tIns="49524" rIns="99048" bIns="49524" numCol="1" anchor="t" anchorCtr="0" compatLnSpc="1"/>
          <a:lstStyle>
            <a:lvl1pPr algn="r" defTabSz="990600" latinLnBrk="0">
              <a:buFontTx/>
              <a:buNone/>
              <a:defRPr kumimoji="0" sz="1300" b="0">
                <a:ea typeface="宋体" panose="02010600030101010101" pitchFamily="2" charset="-122"/>
              </a:defRPr>
            </a:lvl1pPr>
          </a:lstStyle>
          <a:p>
            <a:pPr marL="0" marR="0" lvl="0" indent="0" algn="r" defTabSz="9906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652" name="Rectangle 4"/>
          <p:cNvSpPr>
            <a:spLocks noGrp="1" noChangeArrowheads="1"/>
          </p:cNvSpPr>
          <p:nvPr>
            <p:ph type="ftr" sz="quarter" idx="2"/>
          </p:nvPr>
        </p:nvSpPr>
        <p:spPr bwMode="auto">
          <a:xfrm>
            <a:off x="0" y="9721850"/>
            <a:ext cx="3076575" cy="511175"/>
          </a:xfrm>
          <a:prstGeom prst="rect">
            <a:avLst/>
          </a:prstGeom>
          <a:noFill/>
          <a:ln>
            <a:noFill/>
          </a:ln>
          <a:effectLst/>
        </p:spPr>
        <p:txBody>
          <a:bodyPr vert="horz" wrap="square" lIns="99048" tIns="49524" rIns="99048" bIns="49524" numCol="1" anchor="b" anchorCtr="0" compatLnSpc="1"/>
          <a:lstStyle>
            <a:lvl1pPr defTabSz="990600" latinLnBrk="0">
              <a:buFontTx/>
              <a:buNone/>
              <a:defRPr kumimoji="0" sz="1300" b="0">
                <a:ea typeface="宋体" panose="02010600030101010101" pitchFamily="2" charset="-122"/>
              </a:defRPr>
            </a:lvl1pPr>
          </a:lstStyle>
          <a:p>
            <a:pPr marL="0" marR="0" lvl="0" indent="0" algn="l" defTabSz="9906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653" name="Rectangle 5"/>
          <p:cNvSpPr>
            <a:spLocks noGrp="1" noChangeArrowheads="1"/>
          </p:cNvSpPr>
          <p:nvPr>
            <p:ph type="sldNum" sz="quarter" idx="3"/>
          </p:nvPr>
        </p:nvSpPr>
        <p:spPr bwMode="auto">
          <a:xfrm>
            <a:off x="4021138" y="9721850"/>
            <a:ext cx="3076575" cy="511175"/>
          </a:xfrm>
          <a:prstGeom prst="rect">
            <a:avLst/>
          </a:prstGeom>
          <a:noFill/>
          <a:ln>
            <a:noFill/>
          </a:ln>
          <a:effectLst/>
        </p:spPr>
        <p:txBody>
          <a:bodyPr vert="horz" wrap="square" lIns="99048" tIns="49524" rIns="99048" bIns="49524" numCol="1" anchor="b" anchorCtr="0" compatLnSpc="1"/>
          <a:p>
            <a:pPr lvl="0" algn="r" defTabSz="990600" eaLnBrk="1" fontAlgn="base" hangingPunct="1">
              <a:buNone/>
            </a:pPr>
            <a:fld id="{9A0DB2DC-4C9A-4742-B13C-FB6460FD3503}" type="slidenum">
              <a:rPr lang="en-US" altLang="zh-CN" sz="1300" b="0" strike="noStrike" noProof="1" dirty="0">
                <a:solidFill>
                  <a:schemeClr val="bg2"/>
                </a:solidFill>
                <a:latin typeface="Arial" panose="020B0604020202020204" pitchFamily="34" charset="0"/>
                <a:ea typeface="宋体" panose="02010600030101010101" pitchFamily="2" charset="-122"/>
                <a:cs typeface="+mn-cs"/>
              </a:rPr>
            </a:fld>
            <a:endParaRPr lang="en-US" altLang="zh-CN" sz="1300" b="0" strike="noStrike" noProof="1" dirty="0">
              <a:solidFill>
                <a:schemeClr val="bg2"/>
              </a:solidFill>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55330"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1440" tIns="45720" rIns="91440" bIns="45720" numCol="1" anchor="t" anchorCtr="0" compatLnSpc="1"/>
          <a:lstStyle>
            <a:lvl1pPr latinLnBrk="0">
              <a:buFontTx/>
              <a:buNone/>
              <a:defRPr kumimoji="0" sz="1200" b="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5331" name="Rectangle 3"/>
          <p:cNvSpPr>
            <a:spLocks noGrp="1" noChangeArrowheads="1"/>
          </p:cNvSpPr>
          <p:nvPr>
            <p:ph type="dt" idx="1"/>
          </p:nvPr>
        </p:nvSpPr>
        <p:spPr bwMode="auto">
          <a:xfrm>
            <a:off x="4021138" y="0"/>
            <a:ext cx="3076575" cy="511175"/>
          </a:xfrm>
          <a:prstGeom prst="rect">
            <a:avLst/>
          </a:prstGeom>
          <a:noFill/>
          <a:ln>
            <a:noFill/>
          </a:ln>
          <a:effectLst/>
        </p:spPr>
        <p:txBody>
          <a:bodyPr vert="horz" wrap="square" lIns="91440" tIns="45720" rIns="91440" bIns="45720" numCol="1" anchor="t" anchorCtr="0" compatLnSpc="1"/>
          <a:lstStyle>
            <a:lvl1pPr algn="r" latinLnBrk="0">
              <a:buFontTx/>
              <a:buNone/>
              <a:defRPr kumimoji="0" sz="1200" b="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6" name="Rectangle 4"/>
          <p:cNvSpPr>
            <a:spLocks noRot="1" noTextEdit="1"/>
          </p:cNvSpPr>
          <p:nvPr>
            <p:ph type="sldImg"/>
          </p:nvPr>
        </p:nvSpPr>
        <p:spPr>
          <a:xfrm>
            <a:off x="992188" y="768350"/>
            <a:ext cx="5114925" cy="3836988"/>
          </a:xfrm>
          <a:prstGeom prst="rect">
            <a:avLst/>
          </a:prstGeom>
          <a:noFill/>
          <a:ln w="9525" cap="flat" cmpd="sng">
            <a:solidFill>
              <a:srgbClr val="000000"/>
            </a:solidFill>
            <a:prstDash val="solid"/>
            <a:miter/>
            <a:headEnd type="none" w="med" len="med"/>
            <a:tailEnd type="none" w="med" len="med"/>
          </a:ln>
        </p:spPr>
      </p:sp>
      <p:sp>
        <p:nvSpPr>
          <p:cNvPr id="355333" name="Rectangle 5"/>
          <p:cNvSpPr>
            <a:spLocks noGrp="1" noChangeArrowheads="1"/>
          </p:cNvSpPr>
          <p:nvPr>
            <p:ph type="body" sz="quarter" idx="3"/>
          </p:nvPr>
        </p:nvSpPr>
        <p:spPr bwMode="auto">
          <a:xfrm>
            <a:off x="709613" y="4860925"/>
            <a:ext cx="5680075" cy="4605338"/>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5334" name="Rectangle 6"/>
          <p:cNvSpPr>
            <a:spLocks noGrp="1" noChangeArrowheads="1"/>
          </p:cNvSpPr>
          <p:nvPr>
            <p:ph type="ftr" sz="quarter" idx="4"/>
          </p:nvPr>
        </p:nvSpPr>
        <p:spPr bwMode="auto">
          <a:xfrm>
            <a:off x="0" y="9721850"/>
            <a:ext cx="3076575" cy="511175"/>
          </a:xfrm>
          <a:prstGeom prst="rect">
            <a:avLst/>
          </a:prstGeom>
          <a:noFill/>
          <a:ln>
            <a:noFill/>
          </a:ln>
          <a:effectLst/>
        </p:spPr>
        <p:txBody>
          <a:bodyPr vert="horz" wrap="square" lIns="91440" tIns="45720" rIns="91440" bIns="45720" numCol="1" anchor="b" anchorCtr="0" compatLnSpc="1"/>
          <a:lstStyle>
            <a:lvl1pPr latinLnBrk="0">
              <a:buFontTx/>
              <a:buNone/>
              <a:defRPr kumimoji="0" sz="1200" b="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5335" name="Rectangle 7"/>
          <p:cNvSpPr>
            <a:spLocks noGrp="1" noChangeArrowheads="1"/>
          </p:cNvSpPr>
          <p:nvPr>
            <p:ph type="sldNum" sz="quarter" idx="5"/>
          </p:nvPr>
        </p:nvSpPr>
        <p:spPr bwMode="auto">
          <a:xfrm>
            <a:off x="4021138" y="9721850"/>
            <a:ext cx="3076575" cy="511175"/>
          </a:xfrm>
          <a:prstGeom prst="rect">
            <a:avLst/>
          </a:prstGeom>
          <a:noFill/>
          <a:ln>
            <a:noFill/>
          </a:ln>
          <a:effec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Arial" panose="020B0604020202020204" pitchFamily="34" charset="0"/>
                <a:ea typeface="宋体" panose="02010600030101010101" pitchFamily="2" charset="-122"/>
                <a:cs typeface="+mn-cs"/>
              </a:rPr>
            </a:fld>
            <a:endParaRPr lang="en-US" altLang="zh-CN" sz="1200" b="0" strike="noStrike" noProof="1" dirty="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幻灯片图像占位符 1"/>
          <p:cNvSpPr>
            <a:spLocks noGrp="1" noRot="1" noChangeAspect="1" noTextEdit="1"/>
          </p:cNvSpPr>
          <p:nvPr>
            <p:ph type="sldImg"/>
          </p:nvPr>
        </p:nvSpPr>
        <p:spPr>
          <a:ln/>
        </p:spPr>
      </p:sp>
      <p:sp>
        <p:nvSpPr>
          <p:cNvPr id="35842" name="备注占位符 2"/>
          <p:cNvSpPr>
            <a:spLocks noGrp="1"/>
          </p:cNvSpPr>
          <p:nvPr>
            <p:ph type="body"/>
          </p:nvPr>
        </p:nvSpPr>
        <p:spPr>
          <a:ln/>
        </p:spPr>
        <p:txBody>
          <a:bodyPr wrap="square" lIns="91440" tIns="45720" rIns="91440" bIns="45720" anchor="t"/>
          <a:p>
            <a:pPr lvl="0"/>
            <a:r>
              <a:rPr lang="zh-CN" altLang="zh-CN" dirty="0"/>
              <a:t>在美国以及一些西方发达国家通过乳腺癌普查发现开展普查或早查早治</a:t>
            </a:r>
            <a:r>
              <a:rPr lang="en-US" altLang="zh-CN" dirty="0"/>
              <a:t>,</a:t>
            </a:r>
            <a:r>
              <a:rPr lang="zh-CN" altLang="zh-CN" dirty="0"/>
              <a:t>可以早期发现、早期诊断，能有效地降低乳腺癌</a:t>
            </a:r>
            <a:r>
              <a:rPr lang="en-US" altLang="zh-CN" dirty="0"/>
              <a:t>20%~40%</a:t>
            </a:r>
            <a:r>
              <a:rPr lang="zh-CN" altLang="zh-CN" dirty="0"/>
              <a:t>的死亡率，而且还能够较好地保留乳房外形</a:t>
            </a:r>
            <a:r>
              <a:rPr lang="en-US" altLang="zh-CN" dirty="0"/>
              <a:t>,</a:t>
            </a:r>
            <a:r>
              <a:rPr lang="zh-CN" altLang="zh-CN" dirty="0"/>
              <a:t>提高生活质量。因此乳腺癌普查的结论已经得到医学界和社会各界及政府的肯定</a:t>
            </a:r>
            <a:r>
              <a:rPr lang="en-US" altLang="zh-CN" dirty="0"/>
              <a:t>,</a:t>
            </a:r>
            <a:r>
              <a:rPr lang="zh-CN" altLang="zh-CN" dirty="0"/>
              <a:t>而且已经在法律的保障下转入了一种常规性工作，规定</a:t>
            </a:r>
            <a:r>
              <a:rPr lang="en-US" altLang="zh-CN" dirty="0"/>
              <a:t>40</a:t>
            </a:r>
            <a:r>
              <a:rPr lang="zh-CN" altLang="zh-CN" dirty="0"/>
              <a:t>岁以上的女性，每年被要求做乳腺</a:t>
            </a:r>
            <a:r>
              <a:rPr lang="en-US" altLang="zh-CN" dirty="0"/>
              <a:t>X</a:t>
            </a:r>
            <a:r>
              <a:rPr lang="zh-CN" altLang="zh-CN" dirty="0"/>
              <a:t>片检查。</a:t>
            </a:r>
            <a:r>
              <a:rPr lang="zh-CN" altLang="en-US" dirty="0"/>
              <a:t>乳腺</a:t>
            </a:r>
            <a:endParaRPr lang="zh-CN" altLang="en-US" dirty="0"/>
          </a:p>
        </p:txBody>
      </p:sp>
      <p:sp>
        <p:nvSpPr>
          <p:cNvPr id="35843" name="灯片编号占位符 3"/>
          <p:cNvSpPr txBox="1">
            <a:spLocks noGrp="1"/>
          </p:cNvSpPr>
          <p:nvPr/>
        </p:nvSpPr>
        <p:spPr>
          <a:xfrm>
            <a:off x="4021138" y="9721850"/>
            <a:ext cx="3076575" cy="511175"/>
          </a:xfrm>
          <a:prstGeom prst="rect">
            <a:avLst/>
          </a:prstGeom>
          <a:noFill/>
          <a:ln w="9525">
            <a:noFill/>
          </a:ln>
        </p:spPr>
        <p:txBody>
          <a:bodyPr lIns="99048" tIns="49524" rIns="99048" bIns="49524" anchor="b"/>
          <a:p>
            <a:pPr lvl="0" algn="r" latinLnBrk="1"/>
            <a:fld id="{9A0DB2DC-4C9A-4742-B13C-FB6460FD3503}" type="slidenum">
              <a:rPr lang="zh-CN" altLang="en-US" sz="1300" dirty="0">
                <a:ea typeface="宋体" panose="02010600030101010101" pitchFamily="2" charset="-122"/>
              </a:rPr>
            </a:fld>
            <a:endParaRPr lang="zh-CN" altLang="en-US" sz="1300"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89089"/>
          <p:cNvSpPr>
            <a:spLocks noRot="1" noTextEdit="1"/>
          </p:cNvSpPr>
          <p:nvPr>
            <p:ph type="sldImg"/>
          </p:nvPr>
        </p:nvSpPr>
        <p:spPr>
          <a:ln/>
        </p:spPr>
      </p:sp>
      <p:sp>
        <p:nvSpPr>
          <p:cNvPr id="43010" name="文本占位符 89090"/>
          <p:cNvSpPr/>
          <p:nvPr>
            <p:ph type="body"/>
          </p:nvPr>
        </p:nvSpPr>
        <p:spPr>
          <a:ln/>
        </p:spPr>
        <p:txBody>
          <a:bodyPr wrap="square" lIns="91440" tIns="45720" rIns="91440" bIns="45720" anchor="t"/>
          <a:p>
            <a:pPr lvl="0"/>
            <a:r>
              <a:rPr lang="zh-CN" altLang="en-US" dirty="0"/>
              <a:t>防止癌基因和抑癌基因发生突变中起重要作用。</a:t>
            </a:r>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7"/>
          <p:cNvSpPr txBox="1">
            <a:spLocks noGrp="1"/>
          </p:cNvSpPr>
          <p:nvPr>
            <p:ph type="sldNum" sz="quarter"/>
          </p:nvPr>
        </p:nvSpPr>
        <p:spPr>
          <a:xfrm>
            <a:off x="4021138" y="9721850"/>
            <a:ext cx="3076575" cy="511175"/>
          </a:xfrm>
          <a:prstGeom prst="rect">
            <a:avLst/>
          </a:prstGeom>
          <a:noFill/>
          <a:ln w="9525">
            <a:noFill/>
          </a:ln>
        </p:spPr>
        <p:txBody>
          <a:bodyPr vert="horz" wrap="square" lIns="91440" tIns="45720" rIns="91440" bIns="45720" anchor="b"/>
          <a:p>
            <a:pPr lvl="0" algn="r"/>
            <a:fld id="{9A0DB2DC-4C9A-4742-B13C-FB6460FD3503}" type="slidenum">
              <a:rPr lang="en-US" altLang="zh-CN" sz="1200" b="0" dirty="0">
                <a:ea typeface="宋体" panose="02010600030101010101" pitchFamily="2" charset="-122"/>
              </a:rPr>
            </a:fld>
            <a:endParaRPr lang="en-US" altLang="zh-CN" sz="1200" b="0" dirty="0">
              <a:ea typeface="宋体" panose="02010600030101010101" pitchFamily="2" charset="-122"/>
            </a:endParaRPr>
          </a:p>
        </p:txBody>
      </p:sp>
      <p:sp>
        <p:nvSpPr>
          <p:cNvPr id="49154" name="Rectangle 2"/>
          <p:cNvSpPr>
            <a:spLocks noRot="1" noTextEdit="1"/>
          </p:cNvSpPr>
          <p:nvPr>
            <p:ph type="sldImg"/>
          </p:nvPr>
        </p:nvSpPr>
        <p:spPr>
          <a:ln/>
        </p:spPr>
      </p:sp>
      <p:sp>
        <p:nvSpPr>
          <p:cNvPr id="49155" name="Rectangle 3"/>
          <p:cNvSpPr>
            <a:spLocks noGrp="1"/>
          </p:cNvSpPr>
          <p:nvPr>
            <p:ph type="body"/>
          </p:nvPr>
        </p:nvSpPr>
        <p:spPr>
          <a:ln/>
        </p:spPr>
        <p:txBody>
          <a:bodyPr wrap="square" lIns="91440" tIns="45720" rIns="91440" bIns="45720" anchor="t"/>
          <a:p>
            <a:pPr lvl="0" eaLnBrk="1" hangingPunct="1"/>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15" name="Picture 1026" descr="s-02"/>
          <p:cNvPicPr>
            <a:picLocks noChangeAspect="1"/>
          </p:cNvPicPr>
          <p:nvPr/>
        </p:nvPicPr>
        <p:blipFill>
          <a:blip r:embed="rId2"/>
          <a:stretch>
            <a:fillRect/>
          </a:stretch>
        </p:blipFill>
        <p:spPr>
          <a:xfrm>
            <a:off x="0" y="0"/>
            <a:ext cx="9144000" cy="6858000"/>
          </a:xfrm>
          <a:prstGeom prst="rect">
            <a:avLst/>
          </a:prstGeom>
          <a:noFill/>
          <a:ln w="9525">
            <a:noFill/>
          </a:ln>
        </p:spPr>
      </p:pic>
      <p:pic>
        <p:nvPicPr>
          <p:cNvPr id="14" name="Picture 1027" descr="s-03"/>
          <p:cNvPicPr>
            <a:picLocks noChangeAspect="1"/>
          </p:cNvPicPr>
          <p:nvPr/>
        </p:nvPicPr>
        <p:blipFill>
          <a:blip r:embed="rId3"/>
          <a:stretch>
            <a:fillRect/>
          </a:stretch>
        </p:blipFill>
        <p:spPr>
          <a:xfrm>
            <a:off x="0" y="0"/>
            <a:ext cx="9144000" cy="6858000"/>
          </a:xfrm>
          <a:prstGeom prst="rect">
            <a:avLst/>
          </a:prstGeom>
          <a:noFill/>
          <a:ln w="9525">
            <a:noFill/>
          </a:ln>
        </p:spPr>
      </p:pic>
      <p:pic>
        <p:nvPicPr>
          <p:cNvPr id="13" name="Picture 1028" descr="s-04"/>
          <p:cNvPicPr>
            <a:picLocks noChangeAspect="1"/>
          </p:cNvPicPr>
          <p:nvPr/>
        </p:nvPicPr>
        <p:blipFill>
          <a:blip r:embed="rId4"/>
          <a:stretch>
            <a:fillRect/>
          </a:stretch>
        </p:blipFill>
        <p:spPr>
          <a:xfrm>
            <a:off x="0" y="0"/>
            <a:ext cx="9144000" cy="6858000"/>
          </a:xfrm>
          <a:prstGeom prst="rect">
            <a:avLst/>
          </a:prstGeom>
          <a:noFill/>
          <a:ln w="9525">
            <a:noFill/>
          </a:ln>
        </p:spPr>
      </p:pic>
      <p:pic>
        <p:nvPicPr>
          <p:cNvPr id="12" name="Picture 1029" descr="s-05"/>
          <p:cNvPicPr>
            <a:picLocks noChangeAspect="1"/>
          </p:cNvPicPr>
          <p:nvPr/>
        </p:nvPicPr>
        <p:blipFill>
          <a:blip r:embed="rId5"/>
          <a:stretch>
            <a:fillRect/>
          </a:stretch>
        </p:blipFill>
        <p:spPr>
          <a:xfrm>
            <a:off x="0" y="0"/>
            <a:ext cx="9144000" cy="6858000"/>
          </a:xfrm>
          <a:prstGeom prst="rect">
            <a:avLst/>
          </a:prstGeom>
          <a:noFill/>
          <a:ln w="9525">
            <a:noFill/>
          </a:ln>
        </p:spPr>
      </p:pic>
      <p:sp>
        <p:nvSpPr>
          <p:cNvPr id="188422" name="Rectangle 1030"/>
          <p:cNvSpPr>
            <a:spLocks noGrp="1" noChangeArrowheads="1"/>
          </p:cNvSpPr>
          <p:nvPr>
            <p:ph type="ctrTitle" sz="quarter"/>
          </p:nvPr>
        </p:nvSpPr>
        <p:spPr>
          <a:xfrm>
            <a:off x="685800" y="3429000"/>
            <a:ext cx="7772400" cy="1368425"/>
          </a:xfrm>
        </p:spPr>
        <p:txBody>
          <a:bodyPr lIns="91440" rIns="91440" anchor="b"/>
          <a:lstStyle>
            <a:lvl1pPr algn="r">
              <a:lnSpc>
                <a:spcPct val="120000"/>
              </a:lnSpc>
              <a:defRPr sz="4000">
                <a:solidFill>
                  <a:srgbClr val="000066"/>
                </a:solidFill>
              </a:defRPr>
            </a:lvl1pPr>
          </a:lstStyle>
          <a:p>
            <a:pPr lvl="0" fontAlgn="base"/>
            <a:r>
              <a:rPr lang="zh-CN" altLang="en-US" strike="noStrike" noProof="0" smtClean="0"/>
              <a:t>单击此处编辑母版标题样式</a:t>
            </a:r>
            <a:endParaRPr lang="ko-KR" altLang="en-US" strike="noStrike" noProof="0" smtClean="0"/>
          </a:p>
        </p:txBody>
      </p:sp>
      <p:sp>
        <p:nvSpPr>
          <p:cNvPr id="188423" name="Rectangle 1031"/>
          <p:cNvSpPr>
            <a:spLocks noGrp="1" noChangeArrowheads="1"/>
          </p:cNvSpPr>
          <p:nvPr>
            <p:ph type="subTitle" sz="quarter" idx="1"/>
          </p:nvPr>
        </p:nvSpPr>
        <p:spPr>
          <a:xfrm>
            <a:off x="684213" y="5013325"/>
            <a:ext cx="7775575" cy="647700"/>
          </a:xfrm>
        </p:spPr>
        <p:txBody>
          <a:bodyPr/>
          <a:lstStyle>
            <a:lvl1pPr marL="0" indent="0" algn="r">
              <a:buFont typeface="Wingdings 2" panose="05020102010507070707" pitchFamily="18" charset="2"/>
              <a:buNone/>
              <a:defRPr>
                <a:solidFill>
                  <a:srgbClr val="003399"/>
                </a:solidFill>
              </a:defRPr>
            </a:lvl1pPr>
          </a:lstStyle>
          <a:p>
            <a:pPr lvl="0" fontAlgn="base"/>
            <a:r>
              <a:rPr lang="zh-CN" altLang="en-US" strike="noStrike" noProof="0" smtClean="0"/>
              <a:t>单击此处编辑母版副标题样式</a:t>
            </a:r>
            <a:endParaRPr lang="ko-KR" altLang="en-US" strike="noStrike" noProof="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58054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58054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90805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47675" y="1279525"/>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38675" y="1279525"/>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15" name="Picture 1026" descr="s-02"/>
          <p:cNvPicPr>
            <a:picLocks noChangeAspect="1"/>
          </p:cNvPicPr>
          <p:nvPr/>
        </p:nvPicPr>
        <p:blipFill>
          <a:blip r:embed="rId2"/>
          <a:stretch>
            <a:fillRect/>
          </a:stretch>
        </p:blipFill>
        <p:spPr>
          <a:xfrm>
            <a:off x="0" y="0"/>
            <a:ext cx="9144000" cy="6858000"/>
          </a:xfrm>
          <a:prstGeom prst="rect">
            <a:avLst/>
          </a:prstGeom>
          <a:noFill/>
          <a:ln w="9525">
            <a:noFill/>
          </a:ln>
        </p:spPr>
      </p:pic>
      <p:pic>
        <p:nvPicPr>
          <p:cNvPr id="14" name="Picture 1027" descr="s-03"/>
          <p:cNvPicPr>
            <a:picLocks noChangeAspect="1"/>
          </p:cNvPicPr>
          <p:nvPr/>
        </p:nvPicPr>
        <p:blipFill>
          <a:blip r:embed="rId3"/>
          <a:stretch>
            <a:fillRect/>
          </a:stretch>
        </p:blipFill>
        <p:spPr>
          <a:xfrm>
            <a:off x="0" y="0"/>
            <a:ext cx="9144000" cy="6858000"/>
          </a:xfrm>
          <a:prstGeom prst="rect">
            <a:avLst/>
          </a:prstGeom>
          <a:noFill/>
          <a:ln w="9525">
            <a:noFill/>
          </a:ln>
        </p:spPr>
      </p:pic>
      <p:pic>
        <p:nvPicPr>
          <p:cNvPr id="13" name="Picture 1028" descr="s-04"/>
          <p:cNvPicPr>
            <a:picLocks noChangeAspect="1"/>
          </p:cNvPicPr>
          <p:nvPr/>
        </p:nvPicPr>
        <p:blipFill>
          <a:blip r:embed="rId4"/>
          <a:stretch>
            <a:fillRect/>
          </a:stretch>
        </p:blipFill>
        <p:spPr>
          <a:xfrm>
            <a:off x="0" y="0"/>
            <a:ext cx="9144000" cy="6858000"/>
          </a:xfrm>
          <a:prstGeom prst="rect">
            <a:avLst/>
          </a:prstGeom>
          <a:noFill/>
          <a:ln w="9525">
            <a:noFill/>
          </a:ln>
        </p:spPr>
      </p:pic>
      <p:pic>
        <p:nvPicPr>
          <p:cNvPr id="12" name="Picture 1029" descr="s-05"/>
          <p:cNvPicPr>
            <a:picLocks noChangeAspect="1"/>
          </p:cNvPicPr>
          <p:nvPr/>
        </p:nvPicPr>
        <p:blipFill>
          <a:blip r:embed="rId5"/>
          <a:stretch>
            <a:fillRect/>
          </a:stretch>
        </p:blipFill>
        <p:spPr>
          <a:xfrm>
            <a:off x="0" y="0"/>
            <a:ext cx="9144000" cy="6858000"/>
          </a:xfrm>
          <a:prstGeom prst="rect">
            <a:avLst/>
          </a:prstGeom>
          <a:noFill/>
          <a:ln w="9525">
            <a:noFill/>
          </a:ln>
        </p:spPr>
      </p:pic>
      <p:sp>
        <p:nvSpPr>
          <p:cNvPr id="188422" name="Rectangle 1030"/>
          <p:cNvSpPr>
            <a:spLocks noGrp="1" noChangeArrowheads="1"/>
          </p:cNvSpPr>
          <p:nvPr>
            <p:ph type="ctrTitle" sz="quarter"/>
          </p:nvPr>
        </p:nvSpPr>
        <p:spPr>
          <a:xfrm>
            <a:off x="685800" y="3429000"/>
            <a:ext cx="7772400" cy="1368425"/>
          </a:xfrm>
        </p:spPr>
        <p:txBody>
          <a:bodyPr lIns="91440" rIns="91440" anchor="b"/>
          <a:lstStyle>
            <a:lvl1pPr algn="r">
              <a:lnSpc>
                <a:spcPct val="120000"/>
              </a:lnSpc>
              <a:defRPr sz="4000">
                <a:solidFill>
                  <a:srgbClr val="000066"/>
                </a:solidFill>
              </a:defRPr>
            </a:lvl1pPr>
          </a:lstStyle>
          <a:p>
            <a:pPr lvl="0" fontAlgn="base"/>
            <a:r>
              <a:rPr lang="zh-CN" altLang="en-US" strike="noStrike" noProof="0" smtClean="0"/>
              <a:t>单击此处编辑母版标题样式</a:t>
            </a:r>
            <a:endParaRPr lang="ko-KR" altLang="en-US" strike="noStrike" noProof="0" smtClean="0"/>
          </a:p>
        </p:txBody>
      </p:sp>
      <p:sp>
        <p:nvSpPr>
          <p:cNvPr id="188423" name="Rectangle 1031"/>
          <p:cNvSpPr>
            <a:spLocks noGrp="1" noChangeArrowheads="1"/>
          </p:cNvSpPr>
          <p:nvPr>
            <p:ph type="subTitle" sz="quarter" idx="1"/>
          </p:nvPr>
        </p:nvSpPr>
        <p:spPr>
          <a:xfrm>
            <a:off x="684213" y="5013325"/>
            <a:ext cx="7775575" cy="647700"/>
          </a:xfrm>
        </p:spPr>
        <p:txBody>
          <a:bodyPr/>
          <a:lstStyle>
            <a:lvl1pPr marL="0" indent="0" algn="r">
              <a:buFont typeface="Wingdings 2" panose="05020102010507070707" pitchFamily="18" charset="2"/>
              <a:buNone/>
              <a:defRPr>
                <a:solidFill>
                  <a:srgbClr val="003399"/>
                </a:solidFill>
              </a:defRPr>
            </a:lvl1pPr>
          </a:lstStyle>
          <a:p>
            <a:pPr lvl="0" fontAlgn="base"/>
            <a:r>
              <a:rPr lang="zh-CN" altLang="en-US" strike="noStrike" noProof="0" smtClean="0"/>
              <a:t>单击此处编辑母版副标题样式</a:t>
            </a:r>
            <a:endParaRPr lang="ko-KR" altLang="en-US" strike="noStrike" noProof="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47675" y="12795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38675" y="12795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9" name="灯片编号占位符 8"/>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灯片编号占位符 4"/>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4" name="灯片编号占位符 3"/>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1" hangingPunct="0">
              <a:lnSpc>
                <a:spcPct val="100000"/>
              </a:lnSpc>
              <a:spcBef>
                <a:spcPct val="20000"/>
              </a:spcBef>
              <a:spcAft>
                <a:spcPct val="0"/>
              </a:spcAft>
              <a:buClrTx/>
              <a:buSzTx/>
              <a:buFont typeface="Wingdings 2" panose="05020102010507070707" pitchFamily="18" charset="2"/>
              <a:buNone/>
              <a:defRPr/>
            </a:pPr>
            <a:endParaRPr kumimoji="0" lang="zh-CN" altLang="en-US" sz="3200" b="0" i="0" u="none" strike="noStrike" kern="0" cap="none" spc="0" normalizeH="0" baseline="0" noProof="0" smtClean="0">
              <a:ln>
                <a:noFill/>
              </a:ln>
              <a:solidFill>
                <a:schemeClr val="bg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58054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58054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90805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47675" y="1279525"/>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38675" y="1279525"/>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15" name="Picture 1026" descr="s-02"/>
          <p:cNvPicPr>
            <a:picLocks noChangeAspect="1"/>
          </p:cNvPicPr>
          <p:nvPr/>
        </p:nvPicPr>
        <p:blipFill>
          <a:blip r:embed="rId2"/>
          <a:stretch>
            <a:fillRect/>
          </a:stretch>
        </p:blipFill>
        <p:spPr>
          <a:xfrm>
            <a:off x="0" y="0"/>
            <a:ext cx="9144000" cy="6858000"/>
          </a:xfrm>
          <a:prstGeom prst="rect">
            <a:avLst/>
          </a:prstGeom>
          <a:noFill/>
          <a:ln w="9525">
            <a:noFill/>
          </a:ln>
        </p:spPr>
      </p:pic>
      <p:pic>
        <p:nvPicPr>
          <p:cNvPr id="14" name="Picture 1027" descr="s-03"/>
          <p:cNvPicPr>
            <a:picLocks noChangeAspect="1"/>
          </p:cNvPicPr>
          <p:nvPr/>
        </p:nvPicPr>
        <p:blipFill>
          <a:blip r:embed="rId3"/>
          <a:stretch>
            <a:fillRect/>
          </a:stretch>
        </p:blipFill>
        <p:spPr>
          <a:xfrm>
            <a:off x="0" y="0"/>
            <a:ext cx="9144000" cy="6858000"/>
          </a:xfrm>
          <a:prstGeom prst="rect">
            <a:avLst/>
          </a:prstGeom>
          <a:noFill/>
          <a:ln w="9525">
            <a:noFill/>
          </a:ln>
        </p:spPr>
      </p:pic>
      <p:pic>
        <p:nvPicPr>
          <p:cNvPr id="13" name="Picture 1028" descr="s-04"/>
          <p:cNvPicPr>
            <a:picLocks noChangeAspect="1"/>
          </p:cNvPicPr>
          <p:nvPr/>
        </p:nvPicPr>
        <p:blipFill>
          <a:blip r:embed="rId4"/>
          <a:stretch>
            <a:fillRect/>
          </a:stretch>
        </p:blipFill>
        <p:spPr>
          <a:xfrm>
            <a:off x="0" y="0"/>
            <a:ext cx="9144000" cy="6858000"/>
          </a:xfrm>
          <a:prstGeom prst="rect">
            <a:avLst/>
          </a:prstGeom>
          <a:noFill/>
          <a:ln w="9525">
            <a:noFill/>
          </a:ln>
        </p:spPr>
      </p:pic>
      <p:pic>
        <p:nvPicPr>
          <p:cNvPr id="12" name="Picture 1029" descr="s-05"/>
          <p:cNvPicPr>
            <a:picLocks noChangeAspect="1"/>
          </p:cNvPicPr>
          <p:nvPr/>
        </p:nvPicPr>
        <p:blipFill>
          <a:blip r:embed="rId5"/>
          <a:stretch>
            <a:fillRect/>
          </a:stretch>
        </p:blipFill>
        <p:spPr>
          <a:xfrm>
            <a:off x="0" y="0"/>
            <a:ext cx="9144000" cy="6858000"/>
          </a:xfrm>
          <a:prstGeom prst="rect">
            <a:avLst/>
          </a:prstGeom>
          <a:noFill/>
          <a:ln w="9525">
            <a:noFill/>
          </a:ln>
        </p:spPr>
      </p:pic>
      <p:sp>
        <p:nvSpPr>
          <p:cNvPr id="188422" name="Rectangle 1030"/>
          <p:cNvSpPr>
            <a:spLocks noGrp="1" noChangeArrowheads="1"/>
          </p:cNvSpPr>
          <p:nvPr>
            <p:ph type="ctrTitle" sz="quarter"/>
          </p:nvPr>
        </p:nvSpPr>
        <p:spPr>
          <a:xfrm>
            <a:off x="685800" y="3429000"/>
            <a:ext cx="7772400" cy="1368425"/>
          </a:xfrm>
        </p:spPr>
        <p:txBody>
          <a:bodyPr lIns="91440" rIns="91440" anchor="b"/>
          <a:lstStyle>
            <a:lvl1pPr algn="r">
              <a:lnSpc>
                <a:spcPct val="120000"/>
              </a:lnSpc>
              <a:defRPr sz="4000">
                <a:solidFill>
                  <a:srgbClr val="000066"/>
                </a:solidFill>
              </a:defRPr>
            </a:lvl1pPr>
          </a:lstStyle>
          <a:p>
            <a:pPr lvl="0" fontAlgn="base"/>
            <a:r>
              <a:rPr lang="zh-CN" altLang="en-US" strike="noStrike" noProof="0" smtClean="0"/>
              <a:t>单击此处编辑母版标题样式</a:t>
            </a:r>
            <a:endParaRPr lang="ko-KR" altLang="en-US" strike="noStrike" noProof="0" smtClean="0"/>
          </a:p>
        </p:txBody>
      </p:sp>
      <p:sp>
        <p:nvSpPr>
          <p:cNvPr id="188423" name="Rectangle 1031"/>
          <p:cNvSpPr>
            <a:spLocks noGrp="1" noChangeArrowheads="1"/>
          </p:cNvSpPr>
          <p:nvPr>
            <p:ph type="subTitle" sz="quarter" idx="1"/>
          </p:nvPr>
        </p:nvSpPr>
        <p:spPr>
          <a:xfrm>
            <a:off x="684213" y="5013325"/>
            <a:ext cx="7775575" cy="647700"/>
          </a:xfrm>
        </p:spPr>
        <p:txBody>
          <a:bodyPr/>
          <a:lstStyle>
            <a:lvl1pPr marL="0" indent="0" algn="r">
              <a:buFont typeface="Wingdings 2" panose="05020102010507070707" pitchFamily="18" charset="2"/>
              <a:buNone/>
              <a:defRPr>
                <a:solidFill>
                  <a:srgbClr val="003399"/>
                </a:solidFill>
              </a:defRPr>
            </a:lvl1pPr>
          </a:lstStyle>
          <a:p>
            <a:pPr lvl="0" fontAlgn="base"/>
            <a:r>
              <a:rPr lang="zh-CN" altLang="en-US" strike="noStrike" noProof="0" smtClean="0"/>
              <a:t>单击此处编辑母版副标题样式</a:t>
            </a:r>
            <a:endParaRPr lang="ko-KR" altLang="en-US" strike="noStrike" noProof="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47675" y="12795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38675" y="12795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9" name="灯片编号占位符 8"/>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灯片编号占位符 4"/>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4" name="灯片编号占位符 3"/>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1" hangingPunct="0">
              <a:lnSpc>
                <a:spcPct val="100000"/>
              </a:lnSpc>
              <a:spcBef>
                <a:spcPct val="20000"/>
              </a:spcBef>
              <a:spcAft>
                <a:spcPct val="0"/>
              </a:spcAft>
              <a:buClrTx/>
              <a:buSzTx/>
              <a:buFont typeface="Wingdings 2" panose="05020102010507070707" pitchFamily="18" charset="2"/>
              <a:buNone/>
              <a:defRPr/>
            </a:pPr>
            <a:endParaRPr kumimoji="0" lang="zh-CN" altLang="en-US" sz="3200" b="0" i="0" u="none" strike="noStrike" kern="0" cap="none" spc="0" normalizeH="0" baseline="0" noProof="0" smtClean="0">
              <a:ln>
                <a:noFill/>
              </a:ln>
              <a:solidFill>
                <a:schemeClr val="bg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58054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05600" cy="58054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灯片编号占位符 5"/>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90805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47675" y="1279525"/>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38675" y="1279525"/>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47675" y="12795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38675" y="12795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9" name="灯片编号占位符 8"/>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5" name="灯片编号占位符 4"/>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4" name="灯片编号占位符 3"/>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1" hangingPunct="0">
              <a:lnSpc>
                <a:spcPct val="100000"/>
              </a:lnSpc>
              <a:spcBef>
                <a:spcPct val="20000"/>
              </a:spcBef>
              <a:spcAft>
                <a:spcPct val="0"/>
              </a:spcAft>
              <a:buClrTx/>
              <a:buSzTx/>
              <a:buFont typeface="Wingdings 2" panose="05020102010507070707" pitchFamily="18" charset="2"/>
              <a:buNone/>
              <a:defRPr/>
            </a:pPr>
            <a:endParaRPr kumimoji="0" lang="zh-CN" altLang="en-US" sz="3200" b="0" i="0" u="none" strike="noStrike" kern="0" cap="none" spc="0" normalizeH="0" baseline="0" noProof="0" smtClean="0">
              <a:ln>
                <a:noFill/>
              </a:ln>
              <a:solidFill>
                <a:schemeClr val="bg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7" name="灯片编号占位符 6"/>
          <p:cNvSpPr>
            <a:spLocks noGrp="1"/>
          </p:cNvSpPr>
          <p:nvPr>
            <p:ph type="sldNum" sz="quarter" idx="12"/>
          </p:nvPr>
        </p:nvSpPr>
        <p:spPr/>
        <p:txBody>
          <a:bodyPr/>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6.png"/><Relationship Id="rId13" Type="http://schemas.openxmlformats.org/officeDocument/2006/relationships/image" Target="../media/image5.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6.png"/><Relationship Id="rId13" Type="http://schemas.openxmlformats.org/officeDocument/2006/relationships/image" Target="../media/image5.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5" Type="http://schemas.openxmlformats.org/officeDocument/2006/relationships/theme" Target="../theme/theme3.xml"/><Relationship Id="rId14" Type="http://schemas.openxmlformats.org/officeDocument/2006/relationships/image" Target="../media/image6.png"/><Relationship Id="rId13" Type="http://schemas.openxmlformats.org/officeDocument/2006/relationships/image" Target="../media/image5.jpe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1026" name="Picture 2" descr="powerpt_0143p-th"/>
          <p:cNvPicPr>
            <a:picLocks noChangeAspect="1"/>
          </p:cNvPicPr>
          <p:nvPr/>
        </p:nvPicPr>
        <p:blipFill>
          <a:blip r:embed="rId13"/>
          <a:stretch>
            <a:fillRect/>
          </a:stretch>
        </p:blipFill>
        <p:spPr>
          <a:xfrm>
            <a:off x="0" y="0"/>
            <a:ext cx="9144000" cy="6858000"/>
          </a:xfrm>
          <a:prstGeom prst="rect">
            <a:avLst/>
          </a:prstGeom>
          <a:noFill/>
          <a:ln w="9525">
            <a:noFill/>
          </a:ln>
        </p:spPr>
      </p:pic>
      <p:sp>
        <p:nvSpPr>
          <p:cNvPr id="1027" name="Rectangle 3"/>
          <p:cNvSpPr>
            <a:spLocks noGrp="1"/>
          </p:cNvSpPr>
          <p:nvPr>
            <p:ph type="title"/>
          </p:nvPr>
        </p:nvSpPr>
        <p:spPr>
          <a:xfrm>
            <a:off x="0" y="0"/>
            <a:ext cx="9144000" cy="908050"/>
          </a:xfrm>
          <a:prstGeom prst="rect">
            <a:avLst/>
          </a:prstGeom>
          <a:noFill/>
          <a:ln w="9525">
            <a:noFill/>
          </a:ln>
        </p:spPr>
        <p:txBody>
          <a:bodyPr lIns="450000" rIns="450000" anchor="ctr"/>
          <a:p>
            <a:pPr lvl="0"/>
            <a:r>
              <a:rPr lang="ko-KR" altLang="en-US" dirty="0"/>
              <a:t>마스터 제목 스타일 편집</a:t>
            </a:r>
            <a:endParaRPr lang="ko-KR" altLang="en-US" dirty="0"/>
          </a:p>
        </p:txBody>
      </p:sp>
      <p:sp>
        <p:nvSpPr>
          <p:cNvPr id="1028" name="Rectangle 4"/>
          <p:cNvSpPr>
            <a:spLocks noGrp="1"/>
          </p:cNvSpPr>
          <p:nvPr>
            <p:ph type="body"/>
          </p:nvPr>
        </p:nvSpPr>
        <p:spPr>
          <a:xfrm>
            <a:off x="447675" y="1279525"/>
            <a:ext cx="8229600" cy="4525963"/>
          </a:xfrm>
          <a:prstGeom prst="rect">
            <a:avLst/>
          </a:prstGeom>
          <a:noFill/>
          <a:ln w="9525">
            <a:noFill/>
          </a:ln>
        </p:spPr>
        <p:txBody>
          <a:bodyPr anchor="t"/>
          <a:p>
            <a:pPr lvl="0"/>
            <a:r>
              <a:rPr lang="ko-KR" altLang="en-US" dirty="0"/>
              <a:t>마스터 텍스트 스타일을 편집합니다</a:t>
            </a:r>
            <a:endParaRPr lang="ko-KR" altLang="en-US" dirty="0"/>
          </a:p>
          <a:p>
            <a:pPr lvl="1" indent="-285750"/>
            <a:r>
              <a:rPr lang="ko-KR" altLang="en-US" dirty="0"/>
              <a:t>둘째 수준</a:t>
            </a:r>
            <a:endParaRPr lang="ko-KR" altLang="en-US" dirty="0"/>
          </a:p>
          <a:p>
            <a:pPr lvl="2" indent="-228600"/>
            <a:r>
              <a:rPr lang="ko-KR" altLang="en-US" dirty="0"/>
              <a:t>셋째 수준</a:t>
            </a:r>
            <a:endParaRPr lang="ko-KR" altLang="en-US" dirty="0"/>
          </a:p>
          <a:p>
            <a:pPr lvl="3" indent="-228600"/>
            <a:r>
              <a:rPr lang="ko-KR" altLang="en-US" dirty="0"/>
              <a:t>넷째 수준</a:t>
            </a:r>
            <a:endParaRPr lang="ko-KR" altLang="en-US" dirty="0"/>
          </a:p>
          <a:p>
            <a:pPr lvl="4" indent="-228600"/>
            <a:r>
              <a:rPr lang="ko-KR" altLang="en-US" dirty="0"/>
              <a:t>다섯째 수준</a:t>
            </a:r>
            <a:endParaRPr lang="ko-KR" altLang="en-US" dirty="0"/>
          </a:p>
        </p:txBody>
      </p:sp>
      <p:sp>
        <p:nvSpPr>
          <p:cNvPr id="187397" name="Rectangle 5"/>
          <p:cNvSpPr>
            <a:spLocks noGrp="1" noChangeArrowheads="1"/>
          </p:cNvSpPr>
          <p:nvPr>
            <p:ph type="dt" sz="half" idx="2"/>
          </p:nvPr>
        </p:nvSpPr>
        <p:spPr bwMode="auto">
          <a:xfrm>
            <a:off x="493713" y="6381750"/>
            <a:ext cx="2133600" cy="341313"/>
          </a:xfrm>
          <a:prstGeom prst="rect">
            <a:avLst/>
          </a:prstGeom>
          <a:noFill/>
          <a:ln>
            <a:noFill/>
          </a:ln>
          <a:effectLst/>
        </p:spPr>
        <p:txBody>
          <a:bodyPr vert="horz" wrap="square" lIns="91440" tIns="45720" rIns="91440" bIns="45720" numCol="1" anchor="ctr" anchorCtr="0" compatLnSpc="1"/>
          <a:lstStyle>
            <a:lvl1pPr latinLnBrk="1">
              <a:buFontTx/>
              <a:buNone/>
              <a:defRPr kumimoji="1" sz="1200" b="0">
                <a:solidFill>
                  <a:schemeClr val="bg2"/>
                </a:solidFill>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187398" name="Rectangle 6"/>
          <p:cNvSpPr>
            <a:spLocks noGrp="1" noChangeArrowheads="1"/>
          </p:cNvSpPr>
          <p:nvPr>
            <p:ph type="ftr" sz="quarter" idx="3"/>
          </p:nvPr>
        </p:nvSpPr>
        <p:spPr bwMode="auto">
          <a:xfrm>
            <a:off x="3124200" y="6381750"/>
            <a:ext cx="2895600" cy="341313"/>
          </a:xfrm>
          <a:prstGeom prst="rect">
            <a:avLst/>
          </a:prstGeom>
          <a:noFill/>
          <a:ln>
            <a:noFill/>
          </a:ln>
          <a:effectLst/>
        </p:spPr>
        <p:txBody>
          <a:bodyPr vert="horz" wrap="square" lIns="91440" tIns="45720" rIns="91440" bIns="45720" numCol="1" anchor="ctr" anchorCtr="0" compatLnSpc="1"/>
          <a:lstStyle>
            <a:lvl1pPr algn="ctr" latinLnBrk="1">
              <a:buFontTx/>
              <a:buNone/>
              <a:defRPr kumimoji="1" sz="1200" b="0">
                <a:solidFill>
                  <a:schemeClr val="bg2"/>
                </a:solidFill>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187399" name="Rectangle 7"/>
          <p:cNvSpPr>
            <a:spLocks noGrp="1" noChangeArrowheads="1"/>
          </p:cNvSpPr>
          <p:nvPr>
            <p:ph type="sldNum" sz="quarter" idx="4"/>
          </p:nvPr>
        </p:nvSpPr>
        <p:spPr bwMode="auto">
          <a:xfrm>
            <a:off x="6516688" y="6381750"/>
            <a:ext cx="2133600" cy="341313"/>
          </a:xfrm>
          <a:prstGeom prst="rect">
            <a:avLst/>
          </a:prstGeom>
          <a:noFill/>
          <a:ln>
            <a:noFill/>
          </a:ln>
          <a:effectLst/>
        </p:spPr>
        <p:txBody>
          <a:bodyPr vert="horz" wrap="square" lIns="91440" tIns="45720" rIns="91440" bIns="45720" numCol="1" anchor="ctr" anchorCtr="0" compatLnSpc="1"/>
          <a:lstStyle>
            <a:lvl1pPr algn="r">
              <a:defRPr sz="1200">
                <a:solidFill>
                  <a:schemeClr val="bg2"/>
                </a:solidFill>
              </a:defRPr>
            </a:lvl1pPr>
          </a:lstStyle>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grpSp>
        <p:nvGrpSpPr>
          <p:cNvPr id="1032" name="Group 8"/>
          <p:cNvGrpSpPr/>
          <p:nvPr userDrawn="1"/>
        </p:nvGrpSpPr>
        <p:grpSpPr>
          <a:xfrm>
            <a:off x="179388" y="6092825"/>
            <a:ext cx="5616575" cy="595313"/>
            <a:chOff x="113" y="3838"/>
            <a:chExt cx="3538" cy="375"/>
          </a:xfrm>
        </p:grpSpPr>
        <p:pic>
          <p:nvPicPr>
            <p:cNvPr id="1033" name="Picture 9" descr="hospital logo"/>
            <p:cNvPicPr>
              <a:picLocks noChangeAspect="1"/>
            </p:cNvPicPr>
            <p:nvPr/>
          </p:nvPicPr>
          <p:blipFill>
            <a:blip r:embed="rId14"/>
            <a:stretch>
              <a:fillRect/>
            </a:stretch>
          </p:blipFill>
          <p:spPr>
            <a:xfrm>
              <a:off x="113" y="3884"/>
              <a:ext cx="447" cy="329"/>
            </a:xfrm>
            <a:prstGeom prst="rect">
              <a:avLst/>
            </a:prstGeom>
            <a:noFill/>
            <a:ln w="9525">
              <a:noFill/>
            </a:ln>
          </p:spPr>
        </p:pic>
        <p:sp>
          <p:nvSpPr>
            <p:cNvPr id="1034" name="Text Box 10"/>
            <p:cNvSpPr txBox="1">
              <a:spLocks noChangeArrowheads="1"/>
            </p:cNvSpPr>
            <p:nvPr/>
          </p:nvSpPr>
          <p:spPr bwMode="auto">
            <a:xfrm>
              <a:off x="612" y="3929"/>
              <a:ext cx="2223" cy="250"/>
            </a:xfrm>
            <a:prstGeom prst="rect">
              <a:avLst/>
            </a:prstGeom>
            <a:noFill/>
            <a:ln>
              <a:noFill/>
            </a:ln>
            <a:effectLst/>
          </p:spPr>
          <p:txBody>
            <a:bodyPr>
              <a:spAutoFit/>
            </a:bodyPr>
            <a:lstStyle>
              <a:lvl1pPr eaLnBrk="0" hangingPunct="0">
                <a:defRPr kumimoji="1" sz="2400" b="1">
                  <a:solidFill>
                    <a:schemeClr val="tx1"/>
                  </a:solidFill>
                  <a:latin typeface="Arial" panose="020B0604020202020204" pitchFamily="34" charset="0"/>
                  <a:ea typeface="HY견고딕" pitchFamily="18" charset="-127"/>
                </a:defRPr>
              </a:lvl1pPr>
              <a:lvl2pPr marL="742950" indent="-285750" eaLnBrk="0" hangingPunct="0">
                <a:defRPr kumimoji="1" sz="2400" b="1">
                  <a:solidFill>
                    <a:schemeClr val="tx1"/>
                  </a:solidFill>
                  <a:latin typeface="Arial" panose="020B0604020202020204" pitchFamily="34" charset="0"/>
                  <a:ea typeface="HY견고딕" pitchFamily="18" charset="-127"/>
                </a:defRPr>
              </a:lvl2pPr>
              <a:lvl3pPr marL="1143000" indent="-228600" eaLnBrk="0" hangingPunct="0">
                <a:defRPr kumimoji="1" sz="2400" b="1">
                  <a:solidFill>
                    <a:schemeClr val="tx1"/>
                  </a:solidFill>
                  <a:latin typeface="Arial" panose="020B0604020202020204" pitchFamily="34" charset="0"/>
                  <a:ea typeface="HY견고딕" pitchFamily="18" charset="-127"/>
                </a:defRPr>
              </a:lvl3pPr>
              <a:lvl4pPr marL="1600200" indent="-228600" eaLnBrk="0" hangingPunct="0">
                <a:defRPr kumimoji="1" sz="2400" b="1">
                  <a:solidFill>
                    <a:schemeClr val="tx1"/>
                  </a:solidFill>
                  <a:latin typeface="Arial" panose="020B0604020202020204" pitchFamily="34" charset="0"/>
                  <a:ea typeface="HY견고딕" pitchFamily="18" charset="-127"/>
                </a:defRPr>
              </a:lvl4pPr>
              <a:lvl5pPr marL="2057400" indent="-228600" eaLnBrk="0" hangingPunct="0">
                <a:defRPr kumimoji="1" sz="2400" b="1">
                  <a:solidFill>
                    <a:schemeClr val="tx1"/>
                  </a:solidFill>
                  <a:latin typeface="Arial" panose="020B0604020202020204" pitchFamily="34" charset="0"/>
                  <a:ea typeface="HY견고딕" pitchFamily="18" charset="-127"/>
                </a:defRPr>
              </a:lvl5pPr>
              <a:lvl6pPr marL="25146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6pPr>
              <a:lvl7pPr marL="29718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7pPr>
              <a:lvl8pPr marL="34290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8pPr>
              <a:lvl9pPr marL="38862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9pPr>
            </a:lstStyle>
            <a:p>
              <a:pPr marL="0" marR="0" lvl="0" indent="0" algn="l" defTabSz="914400" rtl="0" eaLnBrk="1" fontAlgn="base" latinLnBrk="1" hangingPunct="1">
                <a:lnSpc>
                  <a:spcPct val="100000"/>
                </a:lnSpc>
                <a:spcBef>
                  <a:spcPct val="50000"/>
                </a:spcBef>
                <a:spcAft>
                  <a:spcPct val="0"/>
                </a:spcAft>
                <a:buClrTx/>
                <a:buSzTx/>
                <a:buFontTx/>
                <a:buNone/>
                <a:defRPr/>
              </a:pPr>
              <a:r>
                <a:rPr kumimoji="1" lang="zh-CN" altLang="en-US" sz="2000" b="0" i="0" u="none" strike="noStrike" kern="1200" cap="none" spc="0" normalizeH="0" baseline="0" noProof="0" smtClean="0">
                  <a:ln>
                    <a:noFill/>
                  </a:ln>
                  <a:solidFill>
                    <a:srgbClr val="000099"/>
                  </a:solidFill>
                  <a:effectLst/>
                  <a:uLnTx/>
                  <a:uFillTx/>
                  <a:latin typeface="Arial" panose="020B0604020202020204" pitchFamily="34" charset="0"/>
                  <a:ea typeface="华文新魏" panose="02010800040101010101" pitchFamily="2" charset="-122"/>
                  <a:cs typeface="+mn-cs"/>
                </a:rPr>
                <a:t>复旦大学上海医学院肿瘤学系</a:t>
              </a:r>
              <a:endParaRPr kumimoji="1" lang="zh-CN" altLang="en-US" sz="2000" b="0" i="0" u="none" strike="noStrike" kern="1200" cap="none" spc="0" normalizeH="0" baseline="0" noProof="0" smtClean="0">
                <a:ln>
                  <a:noFill/>
                </a:ln>
                <a:solidFill>
                  <a:srgbClr val="000099"/>
                </a:solidFill>
                <a:effectLst/>
                <a:uLnTx/>
                <a:uFillTx/>
                <a:latin typeface="Arial" panose="020B0604020202020204" pitchFamily="34" charset="0"/>
                <a:ea typeface="华文新魏" panose="02010800040101010101" pitchFamily="2" charset="-122"/>
                <a:cs typeface="+mn-cs"/>
              </a:endParaRPr>
            </a:p>
          </p:txBody>
        </p:sp>
        <p:sp>
          <p:nvSpPr>
            <p:cNvPr id="1035" name="Line 11"/>
            <p:cNvSpPr>
              <a:spLocks noChangeShapeType="1"/>
            </p:cNvSpPr>
            <p:nvPr/>
          </p:nvSpPr>
          <p:spPr bwMode="auto">
            <a:xfrm>
              <a:off x="295" y="3838"/>
              <a:ext cx="3356" cy="0"/>
            </a:xfrm>
            <a:prstGeom prst="line">
              <a:avLst/>
            </a:prstGeom>
            <a:noFill/>
            <a:ln w="9525">
              <a:solidFill>
                <a:schemeClr val="bg1"/>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Arial" panose="020B0604020202020204" pitchFamily="34" charset="0"/>
                <a:ea typeface="HY견고딕" pitchFamily="18" charset="-127"/>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latinLnBrk="1" hangingPunct="0">
        <a:spcBef>
          <a:spcPct val="0"/>
        </a:spcBef>
        <a:spcAft>
          <a:spcPct val="0"/>
        </a:spcAft>
        <a:defRPr sz="3600" b="1">
          <a:solidFill>
            <a:schemeClr val="tx2"/>
          </a:solidFill>
          <a:latin typeface="+mj-lt"/>
          <a:ea typeface="+mj-ea"/>
          <a:cs typeface="+mj-cs"/>
        </a:defRPr>
      </a:lvl1pPr>
      <a:lvl2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2pPr>
      <a:lvl3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3pPr>
      <a:lvl4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4pPr>
      <a:lvl5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5pPr>
      <a:lvl6pPr marL="4572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6pPr>
      <a:lvl7pPr marL="9144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7pPr>
      <a:lvl8pPr marL="13716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8pPr>
      <a:lvl9pPr marL="18288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9pPr>
    </p:titleStyle>
    <p:bodyStyle>
      <a:lvl1pPr marL="342900" indent="-342900" algn="l" rtl="0" eaLnBrk="0" fontAlgn="base" latinLnBrk="1" hangingPunct="0">
        <a:spcBef>
          <a:spcPct val="20000"/>
        </a:spcBef>
        <a:spcAft>
          <a:spcPct val="0"/>
        </a:spcAft>
        <a:buFont typeface="Wingdings 2" panose="05020102010507070707" pitchFamily="18" charset="2"/>
        <a:buChar char="©"/>
        <a:defRPr sz="3200">
          <a:solidFill>
            <a:schemeClr val="bg2"/>
          </a:solidFill>
          <a:latin typeface="+mn-lt"/>
          <a:ea typeface="+mn-ea"/>
          <a:cs typeface="+mn-cs"/>
        </a:defRPr>
      </a:lvl1pPr>
      <a:lvl2pPr marL="742950" indent="-285750" algn="l" rtl="0" eaLnBrk="0" fontAlgn="base" latinLnBrk="1" hangingPunct="0">
        <a:spcBef>
          <a:spcPct val="20000"/>
        </a:spcBef>
        <a:spcAft>
          <a:spcPct val="0"/>
        </a:spcAft>
        <a:buFont typeface="Wingdings 2" panose="05020102010507070707" pitchFamily="18" charset="2"/>
        <a:buChar char="±"/>
        <a:defRPr sz="2800">
          <a:solidFill>
            <a:schemeClr val="bg2"/>
          </a:solidFill>
          <a:latin typeface="+mn-lt"/>
          <a:ea typeface="+mn-ea"/>
        </a:defRPr>
      </a:lvl2pPr>
      <a:lvl3pPr marL="1143000" indent="-228600" algn="l" rtl="0" eaLnBrk="0" fontAlgn="base" latinLnBrk="1" hangingPunct="0">
        <a:spcBef>
          <a:spcPct val="20000"/>
        </a:spcBef>
        <a:spcAft>
          <a:spcPct val="0"/>
        </a:spcAft>
        <a:buSzPct val="95000"/>
        <a:buFont typeface="Wingdings 2" panose="05020102010507070707" pitchFamily="18" charset="2"/>
        <a:buChar char=""/>
        <a:defRPr sz="2800">
          <a:solidFill>
            <a:schemeClr val="bg2"/>
          </a:solidFill>
          <a:latin typeface="+mn-lt"/>
          <a:ea typeface="+mn-ea"/>
        </a:defRPr>
      </a:lvl3pPr>
      <a:lvl4pPr marL="1600200" indent="-228600" algn="l" rtl="0" eaLnBrk="0" fontAlgn="base" latinLnBrk="1" hangingPunct="0">
        <a:spcBef>
          <a:spcPct val="20000"/>
        </a:spcBef>
        <a:spcAft>
          <a:spcPct val="0"/>
        </a:spcAft>
        <a:buFont typeface="Wingdings 2" panose="05020102010507070707" pitchFamily="18" charset="2"/>
        <a:buChar char=""/>
        <a:defRPr sz="1600">
          <a:solidFill>
            <a:schemeClr val="bg2"/>
          </a:solidFill>
          <a:latin typeface="+mn-lt"/>
          <a:ea typeface="+mn-ea"/>
        </a:defRPr>
      </a:lvl4pPr>
      <a:lvl5pPr marL="2057400" indent="-228600" algn="l" rtl="0" eaLnBrk="0" fontAlgn="base" latinLnBrk="1" hangingPunct="0">
        <a:spcBef>
          <a:spcPct val="20000"/>
        </a:spcBef>
        <a:spcAft>
          <a:spcPct val="0"/>
        </a:spcAft>
        <a:buFont typeface="Wingdings" panose="05000000000000000000" pitchFamily="2" charset="2"/>
        <a:buChar char="è"/>
        <a:defRPr sz="1400">
          <a:solidFill>
            <a:schemeClr val="bg2"/>
          </a:solidFill>
          <a:latin typeface="+mn-lt"/>
          <a:ea typeface="+mn-ea"/>
        </a:defRPr>
      </a:lvl5pPr>
      <a:lvl6pPr marL="25146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6pPr>
      <a:lvl7pPr marL="29718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7pPr>
      <a:lvl8pPr marL="34290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8pPr>
      <a:lvl9pPr marL="38862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050" name="Picture 2" descr="powerpt_0143p-th"/>
          <p:cNvPicPr>
            <a:picLocks noChangeAspect="1"/>
          </p:cNvPicPr>
          <p:nvPr/>
        </p:nvPicPr>
        <p:blipFill>
          <a:blip r:embed="rId13"/>
          <a:stretch>
            <a:fillRect/>
          </a:stretch>
        </p:blipFill>
        <p:spPr>
          <a:xfrm>
            <a:off x="0" y="0"/>
            <a:ext cx="9144000" cy="6858000"/>
          </a:xfrm>
          <a:prstGeom prst="rect">
            <a:avLst/>
          </a:prstGeom>
          <a:noFill/>
          <a:ln w="9525">
            <a:noFill/>
          </a:ln>
        </p:spPr>
      </p:pic>
      <p:sp>
        <p:nvSpPr>
          <p:cNvPr id="2051" name="Rectangle 3"/>
          <p:cNvSpPr>
            <a:spLocks noGrp="1"/>
          </p:cNvSpPr>
          <p:nvPr>
            <p:ph type="title"/>
          </p:nvPr>
        </p:nvSpPr>
        <p:spPr>
          <a:xfrm>
            <a:off x="0" y="0"/>
            <a:ext cx="9144000" cy="908050"/>
          </a:xfrm>
          <a:prstGeom prst="rect">
            <a:avLst/>
          </a:prstGeom>
          <a:noFill/>
          <a:ln w="9525">
            <a:noFill/>
          </a:ln>
        </p:spPr>
        <p:txBody>
          <a:bodyPr lIns="450000" rIns="450000" anchor="ctr"/>
          <a:p>
            <a:pPr lvl="0"/>
            <a:r>
              <a:rPr lang="ko-KR" altLang="en-US" dirty="0"/>
              <a:t>마스터 제목 스타일 편집</a:t>
            </a:r>
            <a:endParaRPr lang="ko-KR" altLang="en-US" dirty="0"/>
          </a:p>
        </p:txBody>
      </p:sp>
      <p:sp>
        <p:nvSpPr>
          <p:cNvPr id="2052" name="Rectangle 4"/>
          <p:cNvSpPr>
            <a:spLocks noGrp="1"/>
          </p:cNvSpPr>
          <p:nvPr>
            <p:ph type="body"/>
          </p:nvPr>
        </p:nvSpPr>
        <p:spPr>
          <a:xfrm>
            <a:off x="447675" y="1279525"/>
            <a:ext cx="8229600" cy="4525963"/>
          </a:xfrm>
          <a:prstGeom prst="rect">
            <a:avLst/>
          </a:prstGeom>
          <a:noFill/>
          <a:ln w="9525">
            <a:noFill/>
          </a:ln>
        </p:spPr>
        <p:txBody>
          <a:bodyPr anchor="t"/>
          <a:p>
            <a:pPr lvl="0"/>
            <a:r>
              <a:rPr lang="ko-KR" altLang="en-US" dirty="0"/>
              <a:t>마스터 텍스트 스타일을 편집합니다</a:t>
            </a:r>
            <a:endParaRPr lang="ko-KR" altLang="en-US" dirty="0"/>
          </a:p>
          <a:p>
            <a:pPr lvl="1" indent="-285750"/>
            <a:r>
              <a:rPr lang="ko-KR" altLang="en-US" dirty="0"/>
              <a:t>둘째 수준</a:t>
            </a:r>
            <a:endParaRPr lang="ko-KR" altLang="en-US" dirty="0"/>
          </a:p>
          <a:p>
            <a:pPr lvl="2" indent="-228600"/>
            <a:r>
              <a:rPr lang="ko-KR" altLang="en-US" dirty="0"/>
              <a:t>셋째 수준</a:t>
            </a:r>
            <a:endParaRPr lang="ko-KR" altLang="en-US" dirty="0"/>
          </a:p>
          <a:p>
            <a:pPr lvl="3" indent="-228600"/>
            <a:r>
              <a:rPr lang="ko-KR" altLang="en-US" dirty="0"/>
              <a:t>넷째 수준</a:t>
            </a:r>
            <a:endParaRPr lang="ko-KR" altLang="en-US" dirty="0"/>
          </a:p>
          <a:p>
            <a:pPr lvl="4" indent="-228600"/>
            <a:r>
              <a:rPr lang="ko-KR" altLang="en-US" dirty="0"/>
              <a:t>다섯째 수준</a:t>
            </a:r>
            <a:endParaRPr lang="ko-KR" altLang="en-US" dirty="0"/>
          </a:p>
        </p:txBody>
      </p:sp>
      <p:sp>
        <p:nvSpPr>
          <p:cNvPr id="187397" name="Rectangle 5"/>
          <p:cNvSpPr>
            <a:spLocks noGrp="1" noChangeArrowheads="1"/>
          </p:cNvSpPr>
          <p:nvPr>
            <p:ph type="dt" sz="half" idx="2"/>
          </p:nvPr>
        </p:nvSpPr>
        <p:spPr bwMode="auto">
          <a:xfrm>
            <a:off x="493713" y="6381750"/>
            <a:ext cx="2133600" cy="341313"/>
          </a:xfrm>
          <a:prstGeom prst="rect">
            <a:avLst/>
          </a:prstGeom>
          <a:noFill/>
          <a:ln>
            <a:noFill/>
          </a:ln>
          <a:effectLst/>
        </p:spPr>
        <p:txBody>
          <a:bodyPr vert="horz" wrap="square" lIns="91440" tIns="45720" rIns="91440" bIns="45720" numCol="1" anchor="ctr" anchorCtr="0" compatLnSpc="1"/>
          <a:lstStyle>
            <a:lvl1pPr latinLnBrk="1">
              <a:buFontTx/>
              <a:buNone/>
              <a:defRPr kumimoji="1" sz="1200" b="0">
                <a:solidFill>
                  <a:schemeClr val="bg2"/>
                </a:solidFill>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187398" name="Rectangle 6"/>
          <p:cNvSpPr>
            <a:spLocks noGrp="1" noChangeArrowheads="1"/>
          </p:cNvSpPr>
          <p:nvPr>
            <p:ph type="ftr" sz="quarter" idx="3"/>
          </p:nvPr>
        </p:nvSpPr>
        <p:spPr bwMode="auto">
          <a:xfrm>
            <a:off x="3124200" y="6381750"/>
            <a:ext cx="2895600" cy="341313"/>
          </a:xfrm>
          <a:prstGeom prst="rect">
            <a:avLst/>
          </a:prstGeom>
          <a:noFill/>
          <a:ln>
            <a:noFill/>
          </a:ln>
          <a:effectLst/>
        </p:spPr>
        <p:txBody>
          <a:bodyPr vert="horz" wrap="square" lIns="91440" tIns="45720" rIns="91440" bIns="45720" numCol="1" anchor="ctr" anchorCtr="0" compatLnSpc="1"/>
          <a:lstStyle>
            <a:lvl1pPr algn="ctr" latinLnBrk="1">
              <a:buFontTx/>
              <a:buNone/>
              <a:defRPr kumimoji="1" sz="1200" b="0">
                <a:solidFill>
                  <a:schemeClr val="bg2"/>
                </a:solidFill>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187399" name="Rectangle 7"/>
          <p:cNvSpPr>
            <a:spLocks noGrp="1" noChangeArrowheads="1"/>
          </p:cNvSpPr>
          <p:nvPr>
            <p:ph type="sldNum" sz="quarter" idx="4"/>
          </p:nvPr>
        </p:nvSpPr>
        <p:spPr bwMode="auto">
          <a:xfrm>
            <a:off x="6516688" y="6381750"/>
            <a:ext cx="2133600" cy="341313"/>
          </a:xfrm>
          <a:prstGeom prst="rect">
            <a:avLst/>
          </a:prstGeom>
          <a:noFill/>
          <a:ln>
            <a:noFill/>
          </a:ln>
          <a:effectLst/>
        </p:spPr>
        <p:txBody>
          <a:bodyPr vert="horz" wrap="square" lIns="91440" tIns="45720" rIns="91440" bIns="45720" numCol="1" anchor="ctr" anchorCtr="0" compatLnSpc="1"/>
          <a:lstStyle>
            <a:lvl1pPr algn="r">
              <a:defRPr sz="1200">
                <a:solidFill>
                  <a:schemeClr val="bg2"/>
                </a:solidFill>
              </a:defRPr>
            </a:lvl1pPr>
          </a:lstStyle>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grpSp>
        <p:nvGrpSpPr>
          <p:cNvPr id="2056" name="Group 8"/>
          <p:cNvGrpSpPr/>
          <p:nvPr userDrawn="1"/>
        </p:nvGrpSpPr>
        <p:grpSpPr>
          <a:xfrm>
            <a:off x="179388" y="6092825"/>
            <a:ext cx="5616575" cy="595313"/>
            <a:chOff x="113" y="3838"/>
            <a:chExt cx="3538" cy="375"/>
          </a:xfrm>
        </p:grpSpPr>
        <p:pic>
          <p:nvPicPr>
            <p:cNvPr id="2057" name="Picture 9" descr="hospital logo"/>
            <p:cNvPicPr>
              <a:picLocks noChangeAspect="1"/>
            </p:cNvPicPr>
            <p:nvPr/>
          </p:nvPicPr>
          <p:blipFill>
            <a:blip r:embed="rId14"/>
            <a:stretch>
              <a:fillRect/>
            </a:stretch>
          </p:blipFill>
          <p:spPr>
            <a:xfrm>
              <a:off x="113" y="3884"/>
              <a:ext cx="447" cy="329"/>
            </a:xfrm>
            <a:prstGeom prst="rect">
              <a:avLst/>
            </a:prstGeom>
            <a:noFill/>
            <a:ln w="9525">
              <a:noFill/>
            </a:ln>
          </p:spPr>
        </p:pic>
        <p:sp>
          <p:nvSpPr>
            <p:cNvPr id="1034" name="Text Box 10"/>
            <p:cNvSpPr txBox="1">
              <a:spLocks noChangeArrowheads="1"/>
            </p:cNvSpPr>
            <p:nvPr/>
          </p:nvSpPr>
          <p:spPr bwMode="auto">
            <a:xfrm>
              <a:off x="612" y="3929"/>
              <a:ext cx="2223" cy="250"/>
            </a:xfrm>
            <a:prstGeom prst="rect">
              <a:avLst/>
            </a:prstGeom>
            <a:noFill/>
            <a:ln>
              <a:noFill/>
            </a:ln>
            <a:effectLst/>
          </p:spPr>
          <p:txBody>
            <a:bodyPr>
              <a:spAutoFit/>
            </a:bodyPr>
            <a:lstStyle>
              <a:lvl1pPr eaLnBrk="0" hangingPunct="0">
                <a:defRPr kumimoji="1" sz="2400" b="1">
                  <a:solidFill>
                    <a:schemeClr val="tx1"/>
                  </a:solidFill>
                  <a:latin typeface="Arial" panose="020B0604020202020204" pitchFamily="34" charset="0"/>
                  <a:ea typeface="HY견고딕" pitchFamily="18" charset="-127"/>
                </a:defRPr>
              </a:lvl1pPr>
              <a:lvl2pPr marL="742950" indent="-285750" eaLnBrk="0" hangingPunct="0">
                <a:defRPr kumimoji="1" sz="2400" b="1">
                  <a:solidFill>
                    <a:schemeClr val="tx1"/>
                  </a:solidFill>
                  <a:latin typeface="Arial" panose="020B0604020202020204" pitchFamily="34" charset="0"/>
                  <a:ea typeface="HY견고딕" pitchFamily="18" charset="-127"/>
                </a:defRPr>
              </a:lvl2pPr>
              <a:lvl3pPr marL="1143000" indent="-228600" eaLnBrk="0" hangingPunct="0">
                <a:defRPr kumimoji="1" sz="2400" b="1">
                  <a:solidFill>
                    <a:schemeClr val="tx1"/>
                  </a:solidFill>
                  <a:latin typeface="Arial" panose="020B0604020202020204" pitchFamily="34" charset="0"/>
                  <a:ea typeface="HY견고딕" pitchFamily="18" charset="-127"/>
                </a:defRPr>
              </a:lvl3pPr>
              <a:lvl4pPr marL="1600200" indent="-228600" eaLnBrk="0" hangingPunct="0">
                <a:defRPr kumimoji="1" sz="2400" b="1">
                  <a:solidFill>
                    <a:schemeClr val="tx1"/>
                  </a:solidFill>
                  <a:latin typeface="Arial" panose="020B0604020202020204" pitchFamily="34" charset="0"/>
                  <a:ea typeface="HY견고딕" pitchFamily="18" charset="-127"/>
                </a:defRPr>
              </a:lvl4pPr>
              <a:lvl5pPr marL="2057400" indent="-228600" eaLnBrk="0" hangingPunct="0">
                <a:defRPr kumimoji="1" sz="2400" b="1">
                  <a:solidFill>
                    <a:schemeClr val="tx1"/>
                  </a:solidFill>
                  <a:latin typeface="Arial" panose="020B0604020202020204" pitchFamily="34" charset="0"/>
                  <a:ea typeface="HY견고딕" pitchFamily="18" charset="-127"/>
                </a:defRPr>
              </a:lvl5pPr>
              <a:lvl6pPr marL="25146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6pPr>
              <a:lvl7pPr marL="29718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7pPr>
              <a:lvl8pPr marL="34290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8pPr>
              <a:lvl9pPr marL="38862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9pPr>
            </a:lstStyle>
            <a:p>
              <a:pPr marL="0" marR="0" lvl="0" indent="0" algn="l" defTabSz="914400" rtl="0" eaLnBrk="1" fontAlgn="base" latinLnBrk="1" hangingPunct="1">
                <a:lnSpc>
                  <a:spcPct val="100000"/>
                </a:lnSpc>
                <a:spcBef>
                  <a:spcPct val="50000"/>
                </a:spcBef>
                <a:spcAft>
                  <a:spcPct val="0"/>
                </a:spcAft>
                <a:buClrTx/>
                <a:buSzTx/>
                <a:buFontTx/>
                <a:buNone/>
                <a:defRPr/>
              </a:pPr>
              <a:r>
                <a:rPr kumimoji="1" lang="zh-CN" altLang="en-US" sz="2000" b="0" i="0" u="none" strike="noStrike" kern="1200" cap="none" spc="0" normalizeH="0" baseline="0" noProof="0" smtClean="0">
                  <a:ln>
                    <a:noFill/>
                  </a:ln>
                  <a:solidFill>
                    <a:srgbClr val="000099"/>
                  </a:solidFill>
                  <a:effectLst/>
                  <a:uLnTx/>
                  <a:uFillTx/>
                  <a:latin typeface="Arial" panose="020B0604020202020204" pitchFamily="34" charset="0"/>
                  <a:ea typeface="华文新魏" panose="02010800040101010101" pitchFamily="2" charset="-122"/>
                  <a:cs typeface="+mn-cs"/>
                </a:rPr>
                <a:t>复旦大学上海医学院肿瘤学系</a:t>
              </a:r>
              <a:endParaRPr kumimoji="1" lang="zh-CN" altLang="en-US" sz="2000" b="0" i="0" u="none" strike="noStrike" kern="1200" cap="none" spc="0" normalizeH="0" baseline="0" noProof="0" smtClean="0">
                <a:ln>
                  <a:noFill/>
                </a:ln>
                <a:solidFill>
                  <a:srgbClr val="000099"/>
                </a:solidFill>
                <a:effectLst/>
                <a:uLnTx/>
                <a:uFillTx/>
                <a:latin typeface="Arial" panose="020B0604020202020204" pitchFamily="34" charset="0"/>
                <a:ea typeface="华文新魏" panose="02010800040101010101" pitchFamily="2" charset="-122"/>
                <a:cs typeface="+mn-cs"/>
              </a:endParaRPr>
            </a:p>
          </p:txBody>
        </p:sp>
        <p:sp>
          <p:nvSpPr>
            <p:cNvPr id="1035" name="Line 11"/>
            <p:cNvSpPr>
              <a:spLocks noChangeShapeType="1"/>
            </p:cNvSpPr>
            <p:nvPr/>
          </p:nvSpPr>
          <p:spPr bwMode="auto">
            <a:xfrm>
              <a:off x="295" y="3838"/>
              <a:ext cx="3356" cy="0"/>
            </a:xfrm>
            <a:prstGeom prst="line">
              <a:avLst/>
            </a:prstGeom>
            <a:noFill/>
            <a:ln w="9525">
              <a:solidFill>
                <a:schemeClr val="bg1"/>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Arial" panose="020B0604020202020204" pitchFamily="34" charset="0"/>
                <a:ea typeface="HY견고딕" pitchFamily="18" charset="-127"/>
                <a:cs typeface="+mn-cs"/>
              </a:endParaRPr>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rtl="0" eaLnBrk="0" fontAlgn="base" latinLnBrk="1" hangingPunct="0">
        <a:spcBef>
          <a:spcPct val="0"/>
        </a:spcBef>
        <a:spcAft>
          <a:spcPct val="0"/>
        </a:spcAft>
        <a:defRPr sz="3600" b="1">
          <a:solidFill>
            <a:schemeClr val="tx2"/>
          </a:solidFill>
          <a:latin typeface="+mj-lt"/>
          <a:ea typeface="+mj-ea"/>
          <a:cs typeface="+mj-cs"/>
        </a:defRPr>
      </a:lvl1pPr>
      <a:lvl2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2pPr>
      <a:lvl3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3pPr>
      <a:lvl4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4pPr>
      <a:lvl5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5pPr>
      <a:lvl6pPr marL="4572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6pPr>
      <a:lvl7pPr marL="9144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7pPr>
      <a:lvl8pPr marL="13716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8pPr>
      <a:lvl9pPr marL="18288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9pPr>
    </p:titleStyle>
    <p:bodyStyle>
      <a:lvl1pPr marL="342900" indent="-342900" algn="l" rtl="0" eaLnBrk="0" fontAlgn="base" latinLnBrk="1" hangingPunct="0">
        <a:spcBef>
          <a:spcPct val="20000"/>
        </a:spcBef>
        <a:spcAft>
          <a:spcPct val="0"/>
        </a:spcAft>
        <a:buFont typeface="Wingdings 2" panose="05020102010507070707" pitchFamily="18" charset="2"/>
        <a:buChar char="©"/>
        <a:defRPr sz="3200">
          <a:solidFill>
            <a:schemeClr val="bg2"/>
          </a:solidFill>
          <a:latin typeface="+mn-lt"/>
          <a:ea typeface="+mn-ea"/>
          <a:cs typeface="+mn-cs"/>
        </a:defRPr>
      </a:lvl1pPr>
      <a:lvl2pPr marL="742950" indent="-285750" algn="l" rtl="0" eaLnBrk="0" fontAlgn="base" latinLnBrk="1" hangingPunct="0">
        <a:spcBef>
          <a:spcPct val="20000"/>
        </a:spcBef>
        <a:spcAft>
          <a:spcPct val="0"/>
        </a:spcAft>
        <a:buFont typeface="Wingdings 2" panose="05020102010507070707" pitchFamily="18" charset="2"/>
        <a:buChar char="±"/>
        <a:defRPr sz="2800">
          <a:solidFill>
            <a:schemeClr val="bg2"/>
          </a:solidFill>
          <a:latin typeface="+mn-lt"/>
          <a:ea typeface="+mn-ea"/>
        </a:defRPr>
      </a:lvl2pPr>
      <a:lvl3pPr marL="1143000" indent="-228600" algn="l" rtl="0" eaLnBrk="0" fontAlgn="base" latinLnBrk="1" hangingPunct="0">
        <a:spcBef>
          <a:spcPct val="20000"/>
        </a:spcBef>
        <a:spcAft>
          <a:spcPct val="0"/>
        </a:spcAft>
        <a:buSzPct val="95000"/>
        <a:buFont typeface="Wingdings 2" panose="05020102010507070707" pitchFamily="18" charset="2"/>
        <a:buChar char=""/>
        <a:defRPr sz="2800">
          <a:solidFill>
            <a:schemeClr val="bg2"/>
          </a:solidFill>
          <a:latin typeface="+mn-lt"/>
          <a:ea typeface="+mn-ea"/>
        </a:defRPr>
      </a:lvl3pPr>
      <a:lvl4pPr marL="1600200" indent="-228600" algn="l" rtl="0" eaLnBrk="0" fontAlgn="base" latinLnBrk="1" hangingPunct="0">
        <a:spcBef>
          <a:spcPct val="20000"/>
        </a:spcBef>
        <a:spcAft>
          <a:spcPct val="0"/>
        </a:spcAft>
        <a:buFont typeface="Wingdings 2" panose="05020102010507070707" pitchFamily="18" charset="2"/>
        <a:buChar char=""/>
        <a:defRPr sz="1600">
          <a:solidFill>
            <a:schemeClr val="bg2"/>
          </a:solidFill>
          <a:latin typeface="+mn-lt"/>
          <a:ea typeface="+mn-ea"/>
        </a:defRPr>
      </a:lvl4pPr>
      <a:lvl5pPr marL="2057400" indent="-228600" algn="l" rtl="0" eaLnBrk="0" fontAlgn="base" latinLnBrk="1" hangingPunct="0">
        <a:spcBef>
          <a:spcPct val="20000"/>
        </a:spcBef>
        <a:spcAft>
          <a:spcPct val="0"/>
        </a:spcAft>
        <a:buFont typeface="Wingdings" panose="05000000000000000000" pitchFamily="2" charset="2"/>
        <a:buChar char="è"/>
        <a:defRPr sz="1400">
          <a:solidFill>
            <a:schemeClr val="bg2"/>
          </a:solidFill>
          <a:latin typeface="+mn-lt"/>
          <a:ea typeface="+mn-ea"/>
        </a:defRPr>
      </a:lvl5pPr>
      <a:lvl6pPr marL="25146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6pPr>
      <a:lvl7pPr marL="29718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7pPr>
      <a:lvl8pPr marL="34290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8pPr>
      <a:lvl9pPr marL="38862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3074" name="Picture 2" descr="powerpt_0143p-th"/>
          <p:cNvPicPr>
            <a:picLocks noChangeAspect="1"/>
          </p:cNvPicPr>
          <p:nvPr/>
        </p:nvPicPr>
        <p:blipFill>
          <a:blip r:embed="rId13"/>
          <a:stretch>
            <a:fillRect/>
          </a:stretch>
        </p:blipFill>
        <p:spPr>
          <a:xfrm>
            <a:off x="0" y="0"/>
            <a:ext cx="9144000" cy="6858000"/>
          </a:xfrm>
          <a:prstGeom prst="rect">
            <a:avLst/>
          </a:prstGeom>
          <a:noFill/>
          <a:ln w="9525">
            <a:noFill/>
          </a:ln>
        </p:spPr>
      </p:pic>
      <p:sp>
        <p:nvSpPr>
          <p:cNvPr id="3075" name="Rectangle 3"/>
          <p:cNvSpPr>
            <a:spLocks noGrp="1"/>
          </p:cNvSpPr>
          <p:nvPr>
            <p:ph type="title"/>
          </p:nvPr>
        </p:nvSpPr>
        <p:spPr>
          <a:xfrm>
            <a:off x="0" y="0"/>
            <a:ext cx="9144000" cy="908050"/>
          </a:xfrm>
          <a:prstGeom prst="rect">
            <a:avLst/>
          </a:prstGeom>
          <a:noFill/>
          <a:ln w="9525">
            <a:noFill/>
          </a:ln>
        </p:spPr>
        <p:txBody>
          <a:bodyPr lIns="450000" rIns="450000" anchor="ctr"/>
          <a:p>
            <a:pPr lvl="0"/>
            <a:r>
              <a:rPr lang="ko-KR" altLang="en-US" dirty="0"/>
              <a:t>마스터 제목 스타일 편집</a:t>
            </a:r>
            <a:endParaRPr lang="ko-KR" altLang="en-US" dirty="0"/>
          </a:p>
        </p:txBody>
      </p:sp>
      <p:sp>
        <p:nvSpPr>
          <p:cNvPr id="3076" name="Rectangle 4"/>
          <p:cNvSpPr>
            <a:spLocks noGrp="1"/>
          </p:cNvSpPr>
          <p:nvPr>
            <p:ph type="body"/>
          </p:nvPr>
        </p:nvSpPr>
        <p:spPr>
          <a:xfrm>
            <a:off x="447675" y="1279525"/>
            <a:ext cx="8229600" cy="4525963"/>
          </a:xfrm>
          <a:prstGeom prst="rect">
            <a:avLst/>
          </a:prstGeom>
          <a:noFill/>
          <a:ln w="9525">
            <a:noFill/>
          </a:ln>
        </p:spPr>
        <p:txBody>
          <a:bodyPr anchor="t"/>
          <a:p>
            <a:pPr lvl="0"/>
            <a:r>
              <a:rPr lang="ko-KR" altLang="en-US" dirty="0"/>
              <a:t>마스터 텍스트 스타일을 편집합니다</a:t>
            </a:r>
            <a:endParaRPr lang="ko-KR" altLang="en-US" dirty="0"/>
          </a:p>
          <a:p>
            <a:pPr lvl="1" indent="-285750"/>
            <a:r>
              <a:rPr lang="ko-KR" altLang="en-US" dirty="0"/>
              <a:t>둘째 수준</a:t>
            </a:r>
            <a:endParaRPr lang="ko-KR" altLang="en-US" dirty="0"/>
          </a:p>
          <a:p>
            <a:pPr lvl="2" indent="-228600"/>
            <a:r>
              <a:rPr lang="ko-KR" altLang="en-US" dirty="0"/>
              <a:t>셋째 수준</a:t>
            </a:r>
            <a:endParaRPr lang="ko-KR" altLang="en-US" dirty="0"/>
          </a:p>
          <a:p>
            <a:pPr lvl="3" indent="-228600"/>
            <a:r>
              <a:rPr lang="ko-KR" altLang="en-US" dirty="0"/>
              <a:t>넷째 수준</a:t>
            </a:r>
            <a:endParaRPr lang="ko-KR" altLang="en-US" dirty="0"/>
          </a:p>
          <a:p>
            <a:pPr lvl="4" indent="-228600"/>
            <a:r>
              <a:rPr lang="ko-KR" altLang="en-US" dirty="0"/>
              <a:t>다섯째 수준</a:t>
            </a:r>
            <a:endParaRPr lang="ko-KR" altLang="en-US" dirty="0"/>
          </a:p>
        </p:txBody>
      </p:sp>
      <p:sp>
        <p:nvSpPr>
          <p:cNvPr id="187397" name="Rectangle 5"/>
          <p:cNvSpPr>
            <a:spLocks noGrp="1" noChangeArrowheads="1"/>
          </p:cNvSpPr>
          <p:nvPr>
            <p:ph type="dt" sz="half" idx="2"/>
          </p:nvPr>
        </p:nvSpPr>
        <p:spPr bwMode="auto">
          <a:xfrm>
            <a:off x="493713" y="6381750"/>
            <a:ext cx="2133600" cy="341313"/>
          </a:xfrm>
          <a:prstGeom prst="rect">
            <a:avLst/>
          </a:prstGeom>
          <a:noFill/>
          <a:ln>
            <a:noFill/>
          </a:ln>
          <a:effectLst/>
        </p:spPr>
        <p:txBody>
          <a:bodyPr vert="horz" wrap="square" lIns="91440" tIns="45720" rIns="91440" bIns="45720" numCol="1" anchor="ctr" anchorCtr="0" compatLnSpc="1"/>
          <a:lstStyle>
            <a:lvl1pPr latinLnBrk="1">
              <a:buFontTx/>
              <a:buNone/>
              <a:defRPr kumimoji="1" sz="1200" b="0">
                <a:solidFill>
                  <a:schemeClr val="bg2"/>
                </a:solidFill>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187398" name="Rectangle 6"/>
          <p:cNvSpPr>
            <a:spLocks noGrp="1" noChangeArrowheads="1"/>
          </p:cNvSpPr>
          <p:nvPr>
            <p:ph type="ftr" sz="quarter" idx="3"/>
          </p:nvPr>
        </p:nvSpPr>
        <p:spPr bwMode="auto">
          <a:xfrm>
            <a:off x="3124200" y="6381750"/>
            <a:ext cx="2895600" cy="341313"/>
          </a:xfrm>
          <a:prstGeom prst="rect">
            <a:avLst/>
          </a:prstGeom>
          <a:noFill/>
          <a:ln>
            <a:noFill/>
          </a:ln>
          <a:effectLst/>
        </p:spPr>
        <p:txBody>
          <a:bodyPr vert="horz" wrap="square" lIns="91440" tIns="45720" rIns="91440" bIns="45720" numCol="1" anchor="ctr" anchorCtr="0" compatLnSpc="1"/>
          <a:lstStyle>
            <a:lvl1pPr algn="ctr" latinLnBrk="1">
              <a:buFontTx/>
              <a:buNone/>
              <a:defRPr kumimoji="1" sz="1200" b="0">
                <a:solidFill>
                  <a:schemeClr val="bg2"/>
                </a:solidFill>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200" b="0" i="0" u="none" strike="noStrike" kern="1200" cap="none" spc="0" normalizeH="0" baseline="0" noProof="0">
              <a:ln>
                <a:noFill/>
              </a:ln>
              <a:solidFill>
                <a:schemeClr val="bg2"/>
              </a:solidFill>
              <a:effectLst/>
              <a:uLnTx/>
              <a:uFillTx/>
              <a:latin typeface="Arial" panose="020B0604020202020204" pitchFamily="34" charset="0"/>
              <a:ea typeface="HY견고딕" pitchFamily="18" charset="-127"/>
              <a:cs typeface="+mn-cs"/>
            </a:endParaRPr>
          </a:p>
        </p:txBody>
      </p:sp>
      <p:sp>
        <p:nvSpPr>
          <p:cNvPr id="187399" name="Rectangle 7"/>
          <p:cNvSpPr>
            <a:spLocks noGrp="1" noChangeArrowheads="1"/>
          </p:cNvSpPr>
          <p:nvPr>
            <p:ph type="sldNum" sz="quarter" idx="4"/>
          </p:nvPr>
        </p:nvSpPr>
        <p:spPr bwMode="auto">
          <a:xfrm>
            <a:off x="6516688" y="6381750"/>
            <a:ext cx="2133600" cy="341313"/>
          </a:xfrm>
          <a:prstGeom prst="rect">
            <a:avLst/>
          </a:prstGeom>
          <a:noFill/>
          <a:ln>
            <a:noFill/>
          </a:ln>
          <a:effectLst/>
        </p:spPr>
        <p:txBody>
          <a:bodyPr vert="horz" wrap="square" lIns="91440" tIns="45720" rIns="91440" bIns="45720" numCol="1" anchor="ctr" anchorCtr="0" compatLnSpc="1"/>
          <a:lstStyle>
            <a:lvl1pPr algn="r">
              <a:defRPr sz="1200">
                <a:solidFill>
                  <a:schemeClr val="bg2"/>
                </a:solidFill>
              </a:defRPr>
            </a:lvl1pPr>
          </a:lstStyle>
          <a:p>
            <a:pPr lvl="0" eaLnBrk="1" fontAlgn="base" latinLnBrk="1" hangingPunct="1">
              <a:buNone/>
            </a:pPr>
            <a:fld id="{9A0DB2DC-4C9A-4742-B13C-FB6460FD3503}" type="slidenum">
              <a:rPr lang="ko-KR" altLang="en-US" strike="noStrike" noProof="1" dirty="0">
                <a:latin typeface="Arial" panose="020B0604020202020204" pitchFamily="34" charset="0"/>
                <a:ea typeface="HY견고딕" pitchFamily="18" charset="-127"/>
                <a:cs typeface="+mn-cs"/>
              </a:rPr>
            </a:fld>
            <a:endParaRPr lang="ko-KR" altLang="en-US" strike="noStrike" noProof="1" dirty="0">
              <a:latin typeface="Arial" panose="020B0604020202020204" pitchFamily="34" charset="0"/>
            </a:endParaRPr>
          </a:p>
        </p:txBody>
      </p:sp>
      <p:grpSp>
        <p:nvGrpSpPr>
          <p:cNvPr id="3080" name="Group 8"/>
          <p:cNvGrpSpPr/>
          <p:nvPr userDrawn="1"/>
        </p:nvGrpSpPr>
        <p:grpSpPr>
          <a:xfrm>
            <a:off x="179388" y="6092825"/>
            <a:ext cx="5616575" cy="595313"/>
            <a:chOff x="113" y="3838"/>
            <a:chExt cx="3538" cy="375"/>
          </a:xfrm>
        </p:grpSpPr>
        <p:pic>
          <p:nvPicPr>
            <p:cNvPr id="3081" name="Picture 9" descr="hospital logo"/>
            <p:cNvPicPr>
              <a:picLocks noChangeAspect="1"/>
            </p:cNvPicPr>
            <p:nvPr/>
          </p:nvPicPr>
          <p:blipFill>
            <a:blip r:embed="rId14"/>
            <a:stretch>
              <a:fillRect/>
            </a:stretch>
          </p:blipFill>
          <p:spPr>
            <a:xfrm>
              <a:off x="113" y="3884"/>
              <a:ext cx="447" cy="329"/>
            </a:xfrm>
            <a:prstGeom prst="rect">
              <a:avLst/>
            </a:prstGeom>
            <a:noFill/>
            <a:ln w="9525">
              <a:noFill/>
            </a:ln>
          </p:spPr>
        </p:pic>
        <p:sp>
          <p:nvSpPr>
            <p:cNvPr id="1034" name="Text Box 10"/>
            <p:cNvSpPr txBox="1">
              <a:spLocks noChangeArrowheads="1"/>
            </p:cNvSpPr>
            <p:nvPr/>
          </p:nvSpPr>
          <p:spPr bwMode="auto">
            <a:xfrm>
              <a:off x="612" y="3929"/>
              <a:ext cx="2223" cy="250"/>
            </a:xfrm>
            <a:prstGeom prst="rect">
              <a:avLst/>
            </a:prstGeom>
            <a:noFill/>
            <a:ln>
              <a:noFill/>
            </a:ln>
            <a:effectLst/>
          </p:spPr>
          <p:txBody>
            <a:bodyPr>
              <a:spAutoFit/>
            </a:bodyPr>
            <a:lstStyle>
              <a:lvl1pPr eaLnBrk="0" hangingPunct="0">
                <a:defRPr kumimoji="1" sz="2400" b="1">
                  <a:solidFill>
                    <a:schemeClr val="tx1"/>
                  </a:solidFill>
                  <a:latin typeface="Arial" panose="020B0604020202020204" pitchFamily="34" charset="0"/>
                  <a:ea typeface="HY견고딕" pitchFamily="18" charset="-127"/>
                </a:defRPr>
              </a:lvl1pPr>
              <a:lvl2pPr marL="742950" indent="-285750" eaLnBrk="0" hangingPunct="0">
                <a:defRPr kumimoji="1" sz="2400" b="1">
                  <a:solidFill>
                    <a:schemeClr val="tx1"/>
                  </a:solidFill>
                  <a:latin typeface="Arial" panose="020B0604020202020204" pitchFamily="34" charset="0"/>
                  <a:ea typeface="HY견고딕" pitchFamily="18" charset="-127"/>
                </a:defRPr>
              </a:lvl2pPr>
              <a:lvl3pPr marL="1143000" indent="-228600" eaLnBrk="0" hangingPunct="0">
                <a:defRPr kumimoji="1" sz="2400" b="1">
                  <a:solidFill>
                    <a:schemeClr val="tx1"/>
                  </a:solidFill>
                  <a:latin typeface="Arial" panose="020B0604020202020204" pitchFamily="34" charset="0"/>
                  <a:ea typeface="HY견고딕" pitchFamily="18" charset="-127"/>
                </a:defRPr>
              </a:lvl3pPr>
              <a:lvl4pPr marL="1600200" indent="-228600" eaLnBrk="0" hangingPunct="0">
                <a:defRPr kumimoji="1" sz="2400" b="1">
                  <a:solidFill>
                    <a:schemeClr val="tx1"/>
                  </a:solidFill>
                  <a:latin typeface="Arial" panose="020B0604020202020204" pitchFamily="34" charset="0"/>
                  <a:ea typeface="HY견고딕" pitchFamily="18" charset="-127"/>
                </a:defRPr>
              </a:lvl4pPr>
              <a:lvl5pPr marL="2057400" indent="-228600" eaLnBrk="0" hangingPunct="0">
                <a:defRPr kumimoji="1" sz="2400" b="1">
                  <a:solidFill>
                    <a:schemeClr val="tx1"/>
                  </a:solidFill>
                  <a:latin typeface="Arial" panose="020B0604020202020204" pitchFamily="34" charset="0"/>
                  <a:ea typeface="HY견고딕" pitchFamily="18" charset="-127"/>
                </a:defRPr>
              </a:lvl5pPr>
              <a:lvl6pPr marL="25146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6pPr>
              <a:lvl7pPr marL="29718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7pPr>
              <a:lvl8pPr marL="34290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8pPr>
              <a:lvl9pPr marL="3886200" indent="-228600" eaLnBrk="0" fontAlgn="base" latinLnBrk="1" hangingPunct="0">
                <a:spcBef>
                  <a:spcPct val="0"/>
                </a:spcBef>
                <a:spcAft>
                  <a:spcPct val="0"/>
                </a:spcAft>
                <a:defRPr kumimoji="1" sz="2400" b="1">
                  <a:solidFill>
                    <a:schemeClr val="tx1"/>
                  </a:solidFill>
                  <a:latin typeface="Arial" panose="020B0604020202020204" pitchFamily="34" charset="0"/>
                  <a:ea typeface="HY견고딕" pitchFamily="18" charset="-127"/>
                </a:defRPr>
              </a:lvl9pPr>
            </a:lstStyle>
            <a:p>
              <a:pPr marL="0" marR="0" lvl="0" indent="0" algn="l" defTabSz="914400" rtl="0" eaLnBrk="1" fontAlgn="base" latinLnBrk="1" hangingPunct="1">
                <a:lnSpc>
                  <a:spcPct val="100000"/>
                </a:lnSpc>
                <a:spcBef>
                  <a:spcPct val="50000"/>
                </a:spcBef>
                <a:spcAft>
                  <a:spcPct val="0"/>
                </a:spcAft>
                <a:buClrTx/>
                <a:buSzTx/>
                <a:buFontTx/>
                <a:buNone/>
                <a:defRPr/>
              </a:pPr>
              <a:r>
                <a:rPr kumimoji="1" lang="zh-CN" altLang="en-US" sz="2000" b="0" i="0" u="none" strike="noStrike" kern="1200" cap="none" spc="0" normalizeH="0" baseline="0" noProof="0" smtClean="0">
                  <a:ln>
                    <a:noFill/>
                  </a:ln>
                  <a:solidFill>
                    <a:srgbClr val="000099"/>
                  </a:solidFill>
                  <a:effectLst/>
                  <a:uLnTx/>
                  <a:uFillTx/>
                  <a:latin typeface="Arial" panose="020B0604020202020204" pitchFamily="34" charset="0"/>
                  <a:ea typeface="华文新魏" panose="02010800040101010101" pitchFamily="2" charset="-122"/>
                  <a:cs typeface="+mn-cs"/>
                </a:rPr>
                <a:t>复旦大学上海医学院肿瘤学系</a:t>
              </a:r>
              <a:endParaRPr kumimoji="1" lang="zh-CN" altLang="en-US" sz="2000" b="0" i="0" u="none" strike="noStrike" kern="1200" cap="none" spc="0" normalizeH="0" baseline="0" noProof="0" smtClean="0">
                <a:ln>
                  <a:noFill/>
                </a:ln>
                <a:solidFill>
                  <a:srgbClr val="000099"/>
                </a:solidFill>
                <a:effectLst/>
                <a:uLnTx/>
                <a:uFillTx/>
                <a:latin typeface="Arial" panose="020B0604020202020204" pitchFamily="34" charset="0"/>
                <a:ea typeface="华文新魏" panose="02010800040101010101" pitchFamily="2" charset="-122"/>
                <a:cs typeface="+mn-cs"/>
              </a:endParaRPr>
            </a:p>
          </p:txBody>
        </p:sp>
        <p:sp>
          <p:nvSpPr>
            <p:cNvPr id="1035" name="Line 11"/>
            <p:cNvSpPr>
              <a:spLocks noChangeShapeType="1"/>
            </p:cNvSpPr>
            <p:nvPr/>
          </p:nvSpPr>
          <p:spPr bwMode="auto">
            <a:xfrm>
              <a:off x="295" y="3838"/>
              <a:ext cx="3356" cy="0"/>
            </a:xfrm>
            <a:prstGeom prst="line">
              <a:avLst/>
            </a:prstGeom>
            <a:noFill/>
            <a:ln w="9525">
              <a:solidFill>
                <a:schemeClr val="bg1"/>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Arial" panose="020B0604020202020204" pitchFamily="34" charset="0"/>
                <a:ea typeface="HY견고딕" pitchFamily="18" charset="-127"/>
                <a:cs typeface="+mn-cs"/>
              </a:endParaRPr>
            </a:p>
          </p:txBody>
        </p:sp>
      </p:gr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rtl="0" eaLnBrk="0" fontAlgn="base" latinLnBrk="1" hangingPunct="0">
        <a:spcBef>
          <a:spcPct val="0"/>
        </a:spcBef>
        <a:spcAft>
          <a:spcPct val="0"/>
        </a:spcAft>
        <a:defRPr sz="3600" b="1">
          <a:solidFill>
            <a:schemeClr val="tx2"/>
          </a:solidFill>
          <a:latin typeface="+mj-lt"/>
          <a:ea typeface="+mj-ea"/>
          <a:cs typeface="+mj-cs"/>
        </a:defRPr>
      </a:lvl1pPr>
      <a:lvl2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2pPr>
      <a:lvl3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3pPr>
      <a:lvl4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4pPr>
      <a:lvl5pPr algn="l" rtl="0" eaLnBrk="0" fontAlgn="base" latinLnBrk="1" hangingPunct="0">
        <a:spcBef>
          <a:spcPct val="0"/>
        </a:spcBef>
        <a:spcAft>
          <a:spcPct val="0"/>
        </a:spcAft>
        <a:defRPr sz="3600" b="1">
          <a:solidFill>
            <a:schemeClr val="tx2"/>
          </a:solidFill>
          <a:latin typeface="楷体_GB2312" pitchFamily="49" charset="-122"/>
          <a:ea typeface="楷体_GB2312" pitchFamily="49" charset="-122"/>
        </a:defRPr>
      </a:lvl5pPr>
      <a:lvl6pPr marL="4572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6pPr>
      <a:lvl7pPr marL="9144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7pPr>
      <a:lvl8pPr marL="13716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8pPr>
      <a:lvl9pPr marL="1828800" algn="l" rtl="0" fontAlgn="base" latinLnBrk="1">
        <a:spcBef>
          <a:spcPct val="0"/>
        </a:spcBef>
        <a:spcAft>
          <a:spcPct val="0"/>
        </a:spcAft>
        <a:defRPr kumimoji="1" sz="3600" b="1">
          <a:solidFill>
            <a:schemeClr val="tx2"/>
          </a:solidFill>
          <a:latin typeface="楷体_GB2312" pitchFamily="49" charset="-122"/>
          <a:ea typeface="楷体_GB2312" pitchFamily="49" charset="-122"/>
        </a:defRPr>
      </a:lvl9pPr>
    </p:titleStyle>
    <p:bodyStyle>
      <a:lvl1pPr marL="342900" indent="-342900" algn="l" rtl="0" eaLnBrk="0" fontAlgn="base" latinLnBrk="1" hangingPunct="0">
        <a:spcBef>
          <a:spcPct val="20000"/>
        </a:spcBef>
        <a:spcAft>
          <a:spcPct val="0"/>
        </a:spcAft>
        <a:buFont typeface="Wingdings 2" panose="05020102010507070707" pitchFamily="18" charset="2"/>
        <a:buChar char="©"/>
        <a:defRPr sz="3200">
          <a:solidFill>
            <a:schemeClr val="bg2"/>
          </a:solidFill>
          <a:latin typeface="+mn-lt"/>
          <a:ea typeface="+mn-ea"/>
          <a:cs typeface="+mn-cs"/>
        </a:defRPr>
      </a:lvl1pPr>
      <a:lvl2pPr marL="742950" indent="-285750" algn="l" rtl="0" eaLnBrk="0" fontAlgn="base" latinLnBrk="1" hangingPunct="0">
        <a:spcBef>
          <a:spcPct val="20000"/>
        </a:spcBef>
        <a:spcAft>
          <a:spcPct val="0"/>
        </a:spcAft>
        <a:buFont typeface="Wingdings 2" panose="05020102010507070707" pitchFamily="18" charset="2"/>
        <a:buChar char="±"/>
        <a:defRPr sz="2800">
          <a:solidFill>
            <a:schemeClr val="bg2"/>
          </a:solidFill>
          <a:latin typeface="+mn-lt"/>
          <a:ea typeface="+mn-ea"/>
        </a:defRPr>
      </a:lvl2pPr>
      <a:lvl3pPr marL="1143000" indent="-228600" algn="l" rtl="0" eaLnBrk="0" fontAlgn="base" latinLnBrk="1" hangingPunct="0">
        <a:spcBef>
          <a:spcPct val="20000"/>
        </a:spcBef>
        <a:spcAft>
          <a:spcPct val="0"/>
        </a:spcAft>
        <a:buSzPct val="95000"/>
        <a:buFont typeface="Wingdings 2" panose="05020102010507070707" pitchFamily="18" charset="2"/>
        <a:buChar char=""/>
        <a:defRPr sz="2800">
          <a:solidFill>
            <a:schemeClr val="bg2"/>
          </a:solidFill>
          <a:latin typeface="+mn-lt"/>
          <a:ea typeface="+mn-ea"/>
        </a:defRPr>
      </a:lvl3pPr>
      <a:lvl4pPr marL="1600200" indent="-228600" algn="l" rtl="0" eaLnBrk="0" fontAlgn="base" latinLnBrk="1" hangingPunct="0">
        <a:spcBef>
          <a:spcPct val="20000"/>
        </a:spcBef>
        <a:spcAft>
          <a:spcPct val="0"/>
        </a:spcAft>
        <a:buFont typeface="Wingdings 2" panose="05020102010507070707" pitchFamily="18" charset="2"/>
        <a:buChar char=""/>
        <a:defRPr sz="1600">
          <a:solidFill>
            <a:schemeClr val="bg2"/>
          </a:solidFill>
          <a:latin typeface="+mn-lt"/>
          <a:ea typeface="+mn-ea"/>
        </a:defRPr>
      </a:lvl4pPr>
      <a:lvl5pPr marL="2057400" indent="-228600" algn="l" rtl="0" eaLnBrk="0" fontAlgn="base" latinLnBrk="1" hangingPunct="0">
        <a:spcBef>
          <a:spcPct val="20000"/>
        </a:spcBef>
        <a:spcAft>
          <a:spcPct val="0"/>
        </a:spcAft>
        <a:buFont typeface="Wingdings" panose="05000000000000000000" pitchFamily="2" charset="2"/>
        <a:buChar char="è"/>
        <a:defRPr sz="1400">
          <a:solidFill>
            <a:schemeClr val="bg2"/>
          </a:solidFill>
          <a:latin typeface="+mn-lt"/>
          <a:ea typeface="+mn-ea"/>
        </a:defRPr>
      </a:lvl5pPr>
      <a:lvl6pPr marL="25146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6pPr>
      <a:lvl7pPr marL="29718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7pPr>
      <a:lvl8pPr marL="34290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8pPr>
      <a:lvl9pPr marL="3886200" indent="-228600" algn="l" rtl="0" fontAlgn="base" latinLnBrk="1">
        <a:spcBef>
          <a:spcPct val="20000"/>
        </a:spcBef>
        <a:spcAft>
          <a:spcPct val="0"/>
        </a:spcAft>
        <a:buFont typeface="Wingdings" panose="05000000000000000000" pitchFamily="2" charset="2"/>
        <a:buChar char="è"/>
        <a:defRPr kumimoji="1" sz="1400">
          <a:solidFill>
            <a:schemeClr val="bg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7.w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wm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w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w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w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w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w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w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image" Target="../media/image24.wmf"/><Relationship Id="rId5" Type="http://schemas.openxmlformats.org/officeDocument/2006/relationships/oleObject" Target="../embeddings/oleObject1.bin"/><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5.wm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wmf"/></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w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wm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wm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wmf"/></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tags" Target="../tags/tag2.xml"/><Relationship Id="rId2" Type="http://schemas.openxmlformats.org/officeDocument/2006/relationships/image" Target="../media/image7.wmf"/><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ctrTitle" sz="quarter"/>
          </p:nvPr>
        </p:nvSpPr>
        <p:spPr>
          <a:xfrm>
            <a:off x="468313" y="1773238"/>
            <a:ext cx="7772400" cy="1368425"/>
          </a:xfrm>
          <a:ln/>
        </p:spPr>
        <p:txBody>
          <a:bodyPr vert="horz" wrap="square" lIns="91440" tIns="45720" rIns="91440" bIns="45720" anchor="b"/>
          <a:p>
            <a:pPr algn="ctr" eaLnBrk="1" hangingPunct="1">
              <a:buClrTx/>
              <a:buSzTx/>
              <a:buFontTx/>
            </a:pPr>
            <a:r>
              <a:rPr lang="zh-CN" altLang="en-US" sz="5400" dirty="0">
                <a:solidFill>
                  <a:schemeClr val="bg1"/>
                </a:solidFill>
                <a:latin typeface="微软雅黑" panose="020B0503020204020204" pitchFamily="34" charset="-122"/>
                <a:ea typeface="微软雅黑" panose="020B0503020204020204" pitchFamily="34" charset="-122"/>
                <a:cs typeface="+mj-cs"/>
              </a:rPr>
              <a:t>肿瘤的预防</a:t>
            </a:r>
            <a:r>
              <a:rPr lang="zh-CN" altLang="en-US" sz="5400" dirty="0">
                <a:solidFill>
                  <a:srgbClr val="000066"/>
                </a:solidFill>
                <a:latin typeface="微软雅黑" panose="020B0503020204020204" pitchFamily="34" charset="-122"/>
                <a:ea typeface="微软雅黑" panose="020B0503020204020204" pitchFamily="34" charset="-122"/>
                <a:cs typeface="+mj-cs"/>
              </a:rPr>
              <a:t> </a:t>
            </a:r>
            <a:endParaRPr lang="zh-CN" altLang="en-US" sz="5400" dirty="0">
              <a:solidFill>
                <a:srgbClr val="000066"/>
              </a:solidFill>
              <a:latin typeface="微软雅黑" panose="020B0503020204020204" pitchFamily="34" charset="-122"/>
              <a:ea typeface="微软雅黑" panose="020B0503020204020204" pitchFamily="34" charset="-122"/>
              <a:cs typeface="+mj-cs"/>
            </a:endParaRPr>
          </a:p>
        </p:txBody>
      </p:sp>
      <p:sp>
        <p:nvSpPr>
          <p:cNvPr id="9218" name="Rectangle 3"/>
          <p:cNvSpPr>
            <a:spLocks noGrp="1"/>
          </p:cNvSpPr>
          <p:nvPr>
            <p:ph type="subTitle" sz="quarter" idx="1"/>
          </p:nvPr>
        </p:nvSpPr>
        <p:spPr>
          <a:xfrm>
            <a:off x="684213" y="4724400"/>
            <a:ext cx="7775575" cy="936625"/>
          </a:xfrm>
          <a:ln/>
        </p:spPr>
        <p:txBody>
          <a:bodyPr vert="horz" wrap="square" lIns="91440" tIns="45720" rIns="91440" bIns="45720" anchor="t"/>
          <a:p>
            <a:pPr eaLnBrk="1" hangingPunct="1">
              <a:buClrTx/>
              <a:buSzTx/>
            </a:pPr>
            <a:r>
              <a:rPr lang="zh-CN" altLang="en-US" sz="3600" dirty="0">
                <a:solidFill>
                  <a:schemeClr val="tx1"/>
                </a:solidFill>
                <a:latin typeface="+mn-lt"/>
                <a:ea typeface="+mn-ea"/>
                <a:cs typeface="+mn-cs"/>
              </a:rPr>
              <a:t>复旦大学附属肿瘤医院</a:t>
            </a:r>
            <a:endParaRPr lang="zh-CN" altLang="en-US" sz="3600" dirty="0">
              <a:solidFill>
                <a:schemeClr val="tx1"/>
              </a:solidFill>
              <a:latin typeface="+mn-lt"/>
              <a:ea typeface="+mn-ea"/>
              <a:cs typeface="+mn-cs"/>
            </a:endParaRPr>
          </a:p>
          <a:p>
            <a:pPr eaLnBrk="1" hangingPunct="1">
              <a:buClrTx/>
              <a:buSzTx/>
            </a:pPr>
            <a:r>
              <a:rPr lang="zh-CN" altLang="en-US" sz="3600" dirty="0">
                <a:solidFill>
                  <a:schemeClr val="tx1"/>
                </a:solidFill>
                <a:latin typeface="+mn-lt"/>
                <a:ea typeface="+mn-ea"/>
                <a:cs typeface="+mn-cs"/>
              </a:rPr>
              <a:t>泌尿外科 王弘恺</a:t>
            </a:r>
            <a:endParaRPr lang="zh-CN" altLang="en-US" sz="3600" dirty="0">
              <a:solidFill>
                <a:schemeClr val="tx1"/>
              </a:solidFill>
              <a:latin typeface="+mn-lt"/>
              <a:ea typeface="+mn-ea"/>
              <a:cs typeface="+mn-cs"/>
            </a:endParaRPr>
          </a:p>
          <a:p>
            <a:pPr algn="ctr" eaLnBrk="1" hangingPunct="1">
              <a:buClrTx/>
              <a:buSzTx/>
            </a:pPr>
            <a:r>
              <a:rPr lang="zh-CN" altLang="en-US" sz="3600" dirty="0">
                <a:solidFill>
                  <a:schemeClr val="tx1"/>
                </a:solidFill>
                <a:latin typeface="+mn-lt"/>
                <a:ea typeface="+mn-ea"/>
                <a:cs typeface="+mn-cs"/>
              </a:rPr>
              <a:t>                                         </a:t>
            </a:r>
            <a:endParaRPr lang="zh-CN" altLang="en-US" sz="3600" dirty="0">
              <a:solidFill>
                <a:schemeClr val="tx1"/>
              </a:solidFill>
              <a:latin typeface="+mn-lt"/>
              <a:ea typeface="+mn-ea"/>
              <a:cs typeface="+mn-cs"/>
            </a:endParaRPr>
          </a:p>
        </p:txBody>
      </p:sp>
      <p:grpSp>
        <p:nvGrpSpPr>
          <p:cNvPr id="9219" name="Group 4"/>
          <p:cNvGrpSpPr/>
          <p:nvPr/>
        </p:nvGrpSpPr>
        <p:grpSpPr>
          <a:xfrm>
            <a:off x="179388" y="6092825"/>
            <a:ext cx="5616575" cy="595313"/>
            <a:chOff x="113" y="3838"/>
            <a:chExt cx="3538" cy="375"/>
          </a:xfrm>
        </p:grpSpPr>
        <p:pic>
          <p:nvPicPr>
            <p:cNvPr id="9220" name="Picture 5" descr="hospital logo"/>
            <p:cNvPicPr>
              <a:picLocks noChangeAspect="1"/>
            </p:cNvPicPr>
            <p:nvPr/>
          </p:nvPicPr>
          <p:blipFill>
            <a:blip r:embed="rId1"/>
            <a:stretch>
              <a:fillRect/>
            </a:stretch>
          </p:blipFill>
          <p:spPr>
            <a:xfrm>
              <a:off x="113" y="3884"/>
              <a:ext cx="447" cy="329"/>
            </a:xfrm>
            <a:prstGeom prst="rect">
              <a:avLst/>
            </a:prstGeom>
            <a:noFill/>
            <a:ln w="9525">
              <a:noFill/>
            </a:ln>
          </p:spPr>
        </p:pic>
        <p:sp>
          <p:nvSpPr>
            <p:cNvPr id="9221" name="Text Box 6"/>
            <p:cNvSpPr txBox="1"/>
            <p:nvPr/>
          </p:nvSpPr>
          <p:spPr>
            <a:xfrm>
              <a:off x="612" y="3929"/>
              <a:ext cx="2223" cy="250"/>
            </a:xfrm>
            <a:prstGeom prst="rect">
              <a:avLst/>
            </a:prstGeom>
            <a:noFill/>
            <a:ln w="9525">
              <a:noFill/>
            </a:ln>
          </p:spPr>
          <p:txBody>
            <a:bodyPr anchor="t">
              <a:spAutoFit/>
            </a:bodyPr>
            <a:p>
              <a:pPr latinLnBrk="1">
                <a:spcBef>
                  <a:spcPct val="50000"/>
                </a:spcBef>
              </a:pPr>
              <a:r>
                <a:rPr lang="zh-CN" altLang="en-US" sz="2000" b="0" dirty="0">
                  <a:solidFill>
                    <a:srgbClr val="000099"/>
                  </a:solidFill>
                  <a:latin typeface="Arial" panose="020B0604020202020204" pitchFamily="34" charset="0"/>
                  <a:ea typeface="华文新魏" panose="02010800040101010101" pitchFamily="2" charset="-122"/>
                </a:rPr>
                <a:t>复旦大学上海医学院肿瘤学系</a:t>
              </a:r>
              <a:endParaRPr lang="zh-CN" altLang="en-US" sz="2000" b="0" dirty="0">
                <a:solidFill>
                  <a:srgbClr val="000099"/>
                </a:solidFill>
                <a:latin typeface="Arial" panose="020B0604020202020204" pitchFamily="34" charset="0"/>
                <a:ea typeface="华文新魏" panose="02010800040101010101" pitchFamily="2" charset="-122"/>
              </a:endParaRPr>
            </a:p>
          </p:txBody>
        </p:sp>
        <p:sp>
          <p:nvSpPr>
            <p:cNvPr id="9222" name="Line 7"/>
            <p:cNvSpPr/>
            <p:nvPr/>
          </p:nvSpPr>
          <p:spPr>
            <a:xfrm>
              <a:off x="295" y="3838"/>
              <a:ext cx="3356" cy="0"/>
            </a:xfrm>
            <a:prstGeom prst="line">
              <a:avLst/>
            </a:prstGeom>
            <a:ln w="9525" cap="flat" cmpd="sng">
              <a:solidFill>
                <a:schemeClr val="bg1"/>
              </a:solidFill>
              <a:prstDash val="solid"/>
              <a:round/>
              <a:headEnd type="none" w="med" len="med"/>
              <a:tailEnd type="none" w="med" len="med"/>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Picture 4" descr="j0186108"/>
          <p:cNvPicPr>
            <a:picLocks noChangeAspect="1"/>
          </p:cNvPicPr>
          <p:nvPr/>
        </p:nvPicPr>
        <p:blipFill>
          <a:blip r:embed="rId1"/>
          <a:stretch>
            <a:fillRect/>
          </a:stretch>
        </p:blipFill>
        <p:spPr>
          <a:xfrm>
            <a:off x="7913688" y="4652963"/>
            <a:ext cx="1230312" cy="1838325"/>
          </a:xfrm>
          <a:prstGeom prst="rect">
            <a:avLst/>
          </a:prstGeom>
          <a:noFill/>
          <a:ln w="9525">
            <a:noFill/>
          </a:ln>
        </p:spPr>
      </p:pic>
      <p:sp>
        <p:nvSpPr>
          <p:cNvPr id="18434" name="内容占位符 1"/>
          <p:cNvSpPr>
            <a:spLocks noGrp="1"/>
          </p:cNvSpPr>
          <p:nvPr>
            <p:ph idx="1"/>
          </p:nvPr>
        </p:nvSpPr>
        <p:spPr>
          <a:ln/>
        </p:spPr>
        <p:txBody>
          <a:bodyPr anchor="t"/>
          <a:p>
            <a:endParaRPr lang="zh-CN" altLang="en-US"/>
          </a:p>
        </p:txBody>
      </p:sp>
      <p:sp>
        <p:nvSpPr>
          <p:cNvPr id="18435" name="标题 2"/>
          <p:cNvSpPr>
            <a:spLocks noGrp="1"/>
          </p:cNvSpPr>
          <p:nvPr>
            <p:ph type="title"/>
          </p:nvPr>
        </p:nvSpPr>
        <p:spPr>
          <a:ln/>
        </p:spPr>
        <p:txBody>
          <a:bodyPr lIns="450000" rIns="450000" anchor="ctr"/>
          <a:p>
            <a:r>
              <a:rPr lang="zh-CN" altLang="en-US" sz="3200"/>
              <a:t>三：晚期癌症疼痛预防</a:t>
            </a:r>
            <a:r>
              <a:rPr lang="en-US" altLang="zh-CN" sz="3200"/>
              <a:t>——ESMO</a:t>
            </a:r>
            <a:r>
              <a:rPr lang="zh-CN" altLang="en-US" sz="3200"/>
              <a:t>指南</a:t>
            </a:r>
            <a:endParaRPr lang="zh-CN" altLang="en-US" sz="3200"/>
          </a:p>
        </p:txBody>
      </p:sp>
      <p:pic>
        <p:nvPicPr>
          <p:cNvPr id="18436" name="图片 4" descr="131132"/>
          <p:cNvPicPr>
            <a:picLocks noChangeAspect="1"/>
          </p:cNvPicPr>
          <p:nvPr/>
        </p:nvPicPr>
        <p:blipFill>
          <a:blip r:embed="rId2"/>
          <a:stretch>
            <a:fillRect/>
          </a:stretch>
        </p:blipFill>
        <p:spPr>
          <a:xfrm>
            <a:off x="95250" y="720725"/>
            <a:ext cx="4729163" cy="2690813"/>
          </a:xfrm>
          <a:prstGeom prst="rect">
            <a:avLst/>
          </a:prstGeom>
          <a:noFill/>
          <a:ln w="9525">
            <a:noFill/>
          </a:ln>
        </p:spPr>
      </p:pic>
      <p:pic>
        <p:nvPicPr>
          <p:cNvPr id="18437" name="图片 5" descr="1321132"/>
          <p:cNvPicPr>
            <a:picLocks noChangeAspect="1"/>
          </p:cNvPicPr>
          <p:nvPr/>
        </p:nvPicPr>
        <p:blipFill>
          <a:blip r:embed="rId3"/>
          <a:stretch>
            <a:fillRect/>
          </a:stretch>
        </p:blipFill>
        <p:spPr>
          <a:xfrm>
            <a:off x="4181475" y="3065463"/>
            <a:ext cx="4902200" cy="3792537"/>
          </a:xfrm>
          <a:prstGeom prst="rect">
            <a:avLst/>
          </a:prstGeom>
          <a:noFill/>
          <a:ln w="9525">
            <a:noFill/>
          </a:ln>
        </p:spPr>
      </p:pic>
      <p:sp>
        <p:nvSpPr>
          <p:cNvPr id="18438" name="文本框 6"/>
          <p:cNvSpPr txBox="1"/>
          <p:nvPr/>
        </p:nvSpPr>
        <p:spPr>
          <a:xfrm>
            <a:off x="5456238" y="1565275"/>
            <a:ext cx="2016125" cy="460375"/>
          </a:xfrm>
          <a:prstGeom prst="rect">
            <a:avLst/>
          </a:prstGeom>
          <a:noFill/>
          <a:ln w="9525">
            <a:noFill/>
          </a:ln>
        </p:spPr>
        <p:txBody>
          <a:bodyPr wrap="none" anchor="t">
            <a:spAutoFit/>
          </a:bodyPr>
          <a:p>
            <a:r>
              <a:rPr lang="zh-CN" altLang="en-US">
                <a:latin typeface="Arial" panose="020B0604020202020204" pitchFamily="34" charset="0"/>
                <a:ea typeface="HY견고딕" pitchFamily="18" charset="-127"/>
              </a:rPr>
              <a:t>疼痛评分量表</a:t>
            </a:r>
            <a:endParaRPr lang="zh-CN" altLang="en-US">
              <a:latin typeface="Arial" panose="020B0604020202020204" pitchFamily="34" charset="0"/>
              <a:ea typeface="HY견고딕" pitchFamily="18" charset="-127"/>
            </a:endParaRPr>
          </a:p>
        </p:txBody>
      </p:sp>
      <p:sp>
        <p:nvSpPr>
          <p:cNvPr id="18439" name="文本框 7"/>
          <p:cNvSpPr txBox="1"/>
          <p:nvPr/>
        </p:nvSpPr>
        <p:spPr>
          <a:xfrm>
            <a:off x="1570038" y="4652963"/>
            <a:ext cx="2016125" cy="460375"/>
          </a:xfrm>
          <a:prstGeom prst="rect">
            <a:avLst/>
          </a:prstGeom>
          <a:noFill/>
          <a:ln w="9525">
            <a:noFill/>
          </a:ln>
        </p:spPr>
        <p:txBody>
          <a:bodyPr wrap="none" anchor="t">
            <a:spAutoFit/>
          </a:bodyPr>
          <a:p>
            <a:r>
              <a:rPr lang="zh-CN" altLang="en-US">
                <a:latin typeface="Arial" panose="020B0604020202020204" pitchFamily="34" charset="0"/>
                <a:ea typeface="HY견고딕" pitchFamily="18" charset="-127"/>
              </a:rPr>
              <a:t>疼痛药物使用</a:t>
            </a:r>
            <a:endParaRPr lang="zh-CN" altLang="en-US">
              <a:latin typeface="Arial" panose="020B0604020202020204" pitchFamily="34" charset="0"/>
              <a:ea typeface="HY견고딕" pitchFamily="18" charset="-127"/>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a:ln/>
        </p:spPr>
        <p:txBody>
          <a:bodyPr vert="horz" wrap="square" lIns="450000" tIns="45720" rIns="450000" bIns="45720" anchor="ctr"/>
          <a:p>
            <a:pPr eaLnBrk="1" hangingPunct="1"/>
            <a:r>
              <a:rPr lang="en-US" altLang="zh-CN" dirty="0">
                <a:solidFill>
                  <a:schemeClr val="bg1"/>
                </a:solidFill>
              </a:rPr>
              <a:t>I</a:t>
            </a:r>
            <a:r>
              <a:rPr lang="zh-CN" altLang="en-US" dirty="0">
                <a:solidFill>
                  <a:schemeClr val="bg1"/>
                </a:solidFill>
              </a:rPr>
              <a:t>级预防</a:t>
            </a:r>
            <a:endParaRPr lang="zh-CN" altLang="en-US" dirty="0">
              <a:solidFill>
                <a:schemeClr val="bg1"/>
              </a:solidFill>
            </a:endParaRPr>
          </a:p>
        </p:txBody>
      </p:sp>
      <p:sp>
        <p:nvSpPr>
          <p:cNvPr id="19458" name="Rectangle 3"/>
          <p:cNvSpPr>
            <a:spLocks noGrp="1"/>
          </p:cNvSpPr>
          <p:nvPr>
            <p:ph idx="1"/>
          </p:nvPr>
        </p:nvSpPr>
        <p:spPr>
          <a:ln/>
        </p:spPr>
        <p:txBody>
          <a:bodyPr vert="horz" wrap="square" lIns="91440" tIns="45720" rIns="91440" bIns="45720" anchor="t"/>
          <a:p>
            <a:pPr eaLnBrk="1" hangingPunct="1"/>
            <a:r>
              <a:rPr lang="zh-CN" altLang="en-US" b="1" dirty="0"/>
              <a:t>定义：又称病因学预防，通过消除致癌因素或避免接触致癌物质来防止癌症的发生</a:t>
            </a:r>
            <a:endParaRPr lang="zh-CN" altLang="en-US" b="1" dirty="0"/>
          </a:p>
          <a:p>
            <a:pPr eaLnBrk="1" hangingPunct="1"/>
            <a:endParaRPr lang="zh-CN" altLang="en-US" b="1" dirty="0"/>
          </a:p>
          <a:p>
            <a:pPr eaLnBrk="1" hangingPunct="1"/>
            <a:r>
              <a:rPr lang="zh-CN" altLang="en-US" b="1" dirty="0"/>
              <a:t>内容：</a:t>
            </a:r>
            <a:endParaRPr lang="en-US" altLang="zh-CN" b="1" dirty="0"/>
          </a:p>
          <a:p>
            <a:pPr lvl="1" eaLnBrk="1" hangingPunct="1"/>
            <a:r>
              <a:rPr lang="zh-CN" altLang="en-US" b="1" dirty="0"/>
              <a:t>研究癌症的病因和危险因素（包括易患癌症的生活方式）</a:t>
            </a:r>
            <a:endParaRPr lang="en-US" altLang="zh-CN" b="1" dirty="0"/>
          </a:p>
          <a:p>
            <a:pPr lvl="1" eaLnBrk="1" hangingPunct="1"/>
            <a:r>
              <a:rPr lang="zh-CN" altLang="en-US" b="1" dirty="0"/>
              <a:t>干预癌症的发展</a:t>
            </a:r>
            <a:endParaRPr lang="zh-CN" altLang="en-US" b="1" dirty="0"/>
          </a:p>
        </p:txBody>
      </p:sp>
      <p:pic>
        <p:nvPicPr>
          <p:cNvPr id="19459" name="Picture 4" descr="j0286855"/>
          <p:cNvPicPr>
            <a:picLocks noChangeAspect="1"/>
          </p:cNvPicPr>
          <p:nvPr/>
        </p:nvPicPr>
        <p:blipFill>
          <a:blip r:embed="rId1"/>
          <a:stretch>
            <a:fillRect/>
          </a:stretch>
        </p:blipFill>
        <p:spPr>
          <a:xfrm>
            <a:off x="7667625" y="5248275"/>
            <a:ext cx="1476375" cy="1258888"/>
          </a:xfrm>
          <a:prstGeom prst="rect">
            <a:avLst/>
          </a:prstGeom>
          <a:noFill/>
          <a:ln w="9525">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2"/>
          <p:cNvSpPr>
            <a:spLocks noGrp="1"/>
          </p:cNvSpPr>
          <p:nvPr>
            <p:ph type="title"/>
          </p:nvPr>
        </p:nvSpPr>
        <p:spPr>
          <a:ln/>
        </p:spPr>
        <p:txBody>
          <a:bodyPr vert="horz" wrap="square" lIns="450000" tIns="45720" rIns="450000" bIns="45720" anchor="ctr"/>
          <a:p>
            <a:pPr eaLnBrk="1" hangingPunct="1"/>
            <a:r>
              <a:rPr lang="en-US" altLang="zh-CN" dirty="0"/>
              <a:t>I</a:t>
            </a:r>
            <a:r>
              <a:rPr lang="zh-CN" altLang="en-US" dirty="0"/>
              <a:t>级预防</a:t>
            </a:r>
            <a:endParaRPr lang="zh-CN" altLang="en-US" dirty="0"/>
          </a:p>
        </p:txBody>
      </p:sp>
      <p:sp>
        <p:nvSpPr>
          <p:cNvPr id="20482" name="Rectangle 3"/>
          <p:cNvSpPr>
            <a:spLocks noGrp="1"/>
          </p:cNvSpPr>
          <p:nvPr>
            <p:ph idx="1"/>
          </p:nvPr>
        </p:nvSpPr>
        <p:spPr>
          <a:xfrm>
            <a:off x="603250" y="1773238"/>
            <a:ext cx="8540750" cy="4270375"/>
          </a:xfrm>
          <a:ln/>
        </p:spPr>
        <p:txBody>
          <a:bodyPr vert="horz" wrap="square" lIns="91440" tIns="45720" rIns="91440" bIns="45720" anchor="t"/>
          <a:p>
            <a:pPr eaLnBrk="1" hangingPunct="1"/>
            <a:r>
              <a:rPr lang="zh-CN" altLang="en-US" b="1" dirty="0"/>
              <a:t>具体预防措施：</a:t>
            </a:r>
            <a:endParaRPr lang="zh-CN" altLang="en-US" b="1" dirty="0"/>
          </a:p>
          <a:p>
            <a:pPr lvl="1" eaLnBrk="1" hangingPunct="1">
              <a:buClr>
                <a:srgbClr val="660066"/>
              </a:buClr>
              <a:buFont typeface="Wingdings" panose="05000000000000000000" pitchFamily="2" charset="2"/>
              <a:buChar char="u"/>
            </a:pPr>
            <a:r>
              <a:rPr lang="zh-CN" altLang="en-US" b="1" dirty="0"/>
              <a:t> 保护环境，减少和消除致癌因素</a:t>
            </a:r>
            <a:endParaRPr lang="zh-CN" altLang="en-US" b="1" dirty="0"/>
          </a:p>
          <a:p>
            <a:pPr lvl="1" eaLnBrk="1" hangingPunct="1">
              <a:buClr>
                <a:srgbClr val="660066"/>
              </a:buClr>
              <a:buFont typeface="Wingdings" panose="05000000000000000000" pitchFamily="2" charset="2"/>
              <a:buChar char="u"/>
            </a:pPr>
            <a:r>
              <a:rPr lang="zh-CN" altLang="en-US" b="1" dirty="0"/>
              <a:t> 改变易患癌症的生活方式</a:t>
            </a:r>
            <a:endParaRPr lang="zh-CN" altLang="en-US" b="1" dirty="0"/>
          </a:p>
          <a:p>
            <a:pPr lvl="1" eaLnBrk="1" hangingPunct="1">
              <a:buClr>
                <a:srgbClr val="660066"/>
              </a:buClr>
              <a:buFont typeface="Wingdings" panose="05000000000000000000" pitchFamily="2" charset="2"/>
              <a:buChar char="u"/>
            </a:pPr>
            <a:r>
              <a:rPr lang="zh-CN" altLang="en-US" b="1" dirty="0"/>
              <a:t> 化学预防剂的应用</a:t>
            </a:r>
            <a:endParaRPr lang="zh-CN" altLang="en-US" b="1" dirty="0"/>
          </a:p>
          <a:p>
            <a:pPr lvl="1" eaLnBrk="1" hangingPunct="1">
              <a:buClr>
                <a:srgbClr val="660066"/>
              </a:buClr>
              <a:buFont typeface="Wingdings" panose="05000000000000000000" pitchFamily="2" charset="2"/>
              <a:buChar char="u"/>
            </a:pPr>
            <a:r>
              <a:rPr lang="zh-CN" altLang="en-US" b="1" dirty="0"/>
              <a:t> 病毒相关肿瘤疫苗</a:t>
            </a:r>
            <a:endParaRPr lang="zh-CN" altLang="en-US" b="1" dirty="0"/>
          </a:p>
        </p:txBody>
      </p:sp>
      <p:pic>
        <p:nvPicPr>
          <p:cNvPr id="20483" name="Picture 4" descr="j0396071"/>
          <p:cNvPicPr>
            <a:picLocks noChangeAspect="1"/>
          </p:cNvPicPr>
          <p:nvPr/>
        </p:nvPicPr>
        <p:blipFill>
          <a:blip r:embed="rId1"/>
          <a:stretch>
            <a:fillRect/>
          </a:stretch>
        </p:blipFill>
        <p:spPr>
          <a:xfrm>
            <a:off x="7877175" y="4581525"/>
            <a:ext cx="1266825" cy="1909763"/>
          </a:xfrm>
          <a:prstGeom prst="rect">
            <a:avLst/>
          </a:prstGeom>
          <a:noFill/>
          <a:ln w="9525">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2"/>
          <p:cNvSpPr>
            <a:spLocks noGrp="1"/>
          </p:cNvSpPr>
          <p:nvPr>
            <p:ph type="title"/>
          </p:nvPr>
        </p:nvSpPr>
        <p:spPr>
          <a:ln/>
        </p:spPr>
        <p:txBody>
          <a:bodyPr vert="horz" wrap="square" lIns="450000" tIns="45720" rIns="450000" bIns="45720" anchor="ctr"/>
          <a:p>
            <a:pPr eaLnBrk="1" hangingPunct="1"/>
            <a:r>
              <a:rPr lang="zh-CN" altLang="en-US" dirty="0"/>
              <a:t>保护环境，减少和消除致癌因素</a:t>
            </a:r>
            <a:endParaRPr lang="zh-CN" altLang="en-US" dirty="0"/>
          </a:p>
        </p:txBody>
      </p:sp>
      <p:sp>
        <p:nvSpPr>
          <p:cNvPr id="21506" name="Rectangle 3"/>
          <p:cNvSpPr>
            <a:spLocks noGrp="1"/>
          </p:cNvSpPr>
          <p:nvPr>
            <p:ph idx="1"/>
          </p:nvPr>
        </p:nvSpPr>
        <p:spPr>
          <a:xfrm>
            <a:off x="603250" y="1773238"/>
            <a:ext cx="8540750" cy="4270375"/>
          </a:xfrm>
          <a:ln/>
        </p:spPr>
        <p:txBody>
          <a:bodyPr vert="horz" wrap="square" lIns="91440" tIns="45720" rIns="91440" bIns="45720" anchor="t"/>
          <a:p>
            <a:pPr eaLnBrk="1" hangingPunct="1"/>
            <a:r>
              <a:rPr lang="zh-CN" altLang="en-US" sz="3600" b="1" dirty="0"/>
              <a:t>实际工作中措施</a:t>
            </a:r>
            <a:r>
              <a:rPr lang="zh-CN" altLang="en-US" dirty="0"/>
              <a:t>：</a:t>
            </a:r>
            <a:endParaRPr lang="zh-CN" altLang="en-US" dirty="0"/>
          </a:p>
          <a:p>
            <a:pPr lvl="1" eaLnBrk="1" hangingPunct="1">
              <a:buClr>
                <a:srgbClr val="660066"/>
              </a:buClr>
              <a:buFont typeface="Wingdings" panose="05000000000000000000" pitchFamily="2" charset="2"/>
              <a:buChar char="Ø"/>
            </a:pPr>
            <a:r>
              <a:rPr lang="zh-CN" altLang="en-US" sz="3200" b="1" dirty="0"/>
              <a:t>减少、消除工作中的污染</a:t>
            </a:r>
            <a:endParaRPr lang="zh-CN" altLang="en-US" sz="3200" b="1" dirty="0"/>
          </a:p>
          <a:p>
            <a:pPr lvl="1" eaLnBrk="1" hangingPunct="1">
              <a:buClr>
                <a:srgbClr val="660066"/>
              </a:buClr>
              <a:buFont typeface="Wingdings" panose="05000000000000000000" pitchFamily="2" charset="2"/>
              <a:buChar char="Ø"/>
            </a:pPr>
            <a:r>
              <a:rPr lang="zh-CN" altLang="en-US" sz="3200" b="1" dirty="0"/>
              <a:t>防止和减少致癌物及三废污染</a:t>
            </a:r>
            <a:endParaRPr lang="zh-CN" altLang="en-US" sz="3200" b="1" dirty="0"/>
          </a:p>
          <a:p>
            <a:pPr lvl="1" eaLnBrk="1" hangingPunct="1">
              <a:buClr>
                <a:srgbClr val="660066"/>
              </a:buClr>
              <a:buFont typeface="Wingdings" panose="05000000000000000000" pitchFamily="2" charset="2"/>
              <a:buChar char="Ø"/>
            </a:pPr>
            <a:r>
              <a:rPr lang="zh-CN" altLang="en-US" sz="3200" b="1" dirty="0"/>
              <a:t>减少食品及其加工中的污染</a:t>
            </a:r>
            <a:endParaRPr lang="zh-CN" altLang="en-US" sz="3200" b="1" dirty="0"/>
          </a:p>
          <a:p>
            <a:pPr lvl="1" eaLnBrk="1" hangingPunct="1">
              <a:buClr>
                <a:srgbClr val="660066"/>
              </a:buClr>
              <a:buFont typeface="Wingdings" panose="05000000000000000000" pitchFamily="2" charset="2"/>
              <a:buChar char="Ø"/>
            </a:pPr>
            <a:r>
              <a:rPr lang="zh-CN" altLang="en-US" sz="3200" b="1" dirty="0"/>
              <a:t>合理使用医疗药品和医疗设备</a:t>
            </a:r>
            <a:endParaRPr lang="zh-CN" altLang="en-US" sz="3200" b="1" dirty="0"/>
          </a:p>
        </p:txBody>
      </p:sp>
      <p:pic>
        <p:nvPicPr>
          <p:cNvPr id="21507" name="Picture 4" descr="j0199103"/>
          <p:cNvPicPr>
            <a:picLocks noChangeAspect="1"/>
          </p:cNvPicPr>
          <p:nvPr/>
        </p:nvPicPr>
        <p:blipFill>
          <a:blip r:embed="rId1"/>
          <a:stretch>
            <a:fillRect/>
          </a:stretch>
        </p:blipFill>
        <p:spPr>
          <a:xfrm>
            <a:off x="7654925" y="5013325"/>
            <a:ext cx="1489075" cy="1482725"/>
          </a:xfrm>
          <a:prstGeom prst="rect">
            <a:avLst/>
          </a:prstGeom>
          <a:noFill/>
          <a:ln w="9525">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p:cNvSpPr>
          <p:nvPr>
            <p:ph type="title"/>
          </p:nvPr>
        </p:nvSpPr>
        <p:spPr>
          <a:ln/>
        </p:spPr>
        <p:txBody>
          <a:bodyPr vert="horz" wrap="square" lIns="450000" tIns="45720" rIns="450000" bIns="45720" anchor="ctr"/>
          <a:p>
            <a:pPr eaLnBrk="1" hangingPunct="1"/>
            <a:r>
              <a:rPr lang="zh-CN" altLang="en-US" dirty="0"/>
              <a:t>改变易患癌症的生活方式</a:t>
            </a:r>
            <a:endParaRPr lang="zh-CN" altLang="en-US" dirty="0"/>
          </a:p>
        </p:txBody>
      </p:sp>
      <p:sp>
        <p:nvSpPr>
          <p:cNvPr id="22530" name="Rectangle 3"/>
          <p:cNvSpPr>
            <a:spLocks noGrp="1"/>
          </p:cNvSpPr>
          <p:nvPr>
            <p:ph idx="1"/>
          </p:nvPr>
        </p:nvSpPr>
        <p:spPr>
          <a:xfrm>
            <a:off x="603250" y="1773238"/>
            <a:ext cx="8540750" cy="4270375"/>
          </a:xfrm>
          <a:ln/>
        </p:spPr>
        <p:txBody>
          <a:bodyPr vert="horz" wrap="square" lIns="91440" tIns="45720" rIns="91440" bIns="45720" anchor="t"/>
          <a:p>
            <a:pPr eaLnBrk="1" hangingPunct="1"/>
            <a:r>
              <a:rPr lang="zh-CN" altLang="en-US" b="1" dirty="0"/>
              <a:t>合理膳食结构</a:t>
            </a:r>
            <a:endParaRPr lang="zh-CN" altLang="en-US" b="1" dirty="0"/>
          </a:p>
          <a:p>
            <a:pPr eaLnBrk="1" hangingPunct="1"/>
            <a:r>
              <a:rPr lang="zh-CN" altLang="en-US" b="1" dirty="0"/>
              <a:t>改变不良饮食习惯和方式</a:t>
            </a:r>
            <a:endParaRPr lang="zh-CN" altLang="en-US" b="1" dirty="0"/>
          </a:p>
          <a:p>
            <a:pPr eaLnBrk="1" hangingPunct="1"/>
            <a:r>
              <a:rPr lang="zh-CN" altLang="en-US" b="1" dirty="0"/>
              <a:t>节制烟酒</a:t>
            </a:r>
            <a:endParaRPr lang="zh-CN" altLang="en-US" b="1" dirty="0"/>
          </a:p>
          <a:p>
            <a:pPr eaLnBrk="1" hangingPunct="1"/>
            <a:r>
              <a:rPr lang="zh-CN" altLang="en-US" b="1" dirty="0"/>
              <a:t>注意个人卫生，增强身体素质</a:t>
            </a:r>
            <a:endParaRPr lang="zh-CN" altLang="en-US" dirty="0"/>
          </a:p>
        </p:txBody>
      </p:sp>
      <p:pic>
        <p:nvPicPr>
          <p:cNvPr id="22531" name="Picture 4" descr="j0198184"/>
          <p:cNvPicPr>
            <a:picLocks noChangeAspect="1"/>
          </p:cNvPicPr>
          <p:nvPr/>
        </p:nvPicPr>
        <p:blipFill>
          <a:blip r:embed="rId1"/>
          <a:stretch>
            <a:fillRect/>
          </a:stretch>
        </p:blipFill>
        <p:spPr>
          <a:xfrm>
            <a:off x="7720013" y="4941888"/>
            <a:ext cx="1423987" cy="1516062"/>
          </a:xfrm>
          <a:prstGeom prst="rect">
            <a:avLst/>
          </a:prstGeom>
          <a:noFill/>
          <a:ln w="9525">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p:cNvSpPr>
          <p:nvPr>
            <p:ph type="title"/>
          </p:nvPr>
        </p:nvSpPr>
        <p:spPr>
          <a:ln/>
        </p:spPr>
        <p:txBody>
          <a:bodyPr vert="horz" wrap="square" lIns="450000" tIns="45720" rIns="450000" bIns="45720" anchor="ctr"/>
          <a:p>
            <a:pPr eaLnBrk="1" hangingPunct="1"/>
            <a:r>
              <a:rPr lang="zh-CN" altLang="en-US" dirty="0"/>
              <a:t>化学预防剂的应用</a:t>
            </a:r>
            <a:endParaRPr lang="zh-CN" altLang="en-US" dirty="0"/>
          </a:p>
        </p:txBody>
      </p:sp>
      <p:sp>
        <p:nvSpPr>
          <p:cNvPr id="23554" name="Rectangle 3"/>
          <p:cNvSpPr>
            <a:spLocks noGrp="1"/>
          </p:cNvSpPr>
          <p:nvPr>
            <p:ph idx="1"/>
          </p:nvPr>
        </p:nvSpPr>
        <p:spPr>
          <a:ln/>
        </p:spPr>
        <p:txBody>
          <a:bodyPr vert="horz" wrap="square" lIns="91440" tIns="45720" rIns="91440" bIns="45720" anchor="t"/>
          <a:p>
            <a:pPr eaLnBrk="1" hangingPunct="1"/>
            <a:r>
              <a:rPr lang="zh-CN" altLang="en-US" dirty="0"/>
              <a:t>癌症的化学预防是指应用化学药物预防肿瘤的发生，或者使癌症分化逆转，从而达到预防恶性肿瘤的目的。</a:t>
            </a:r>
            <a:endParaRPr lang="en-US" altLang="zh-CN" dirty="0"/>
          </a:p>
          <a:p>
            <a:pPr marL="457200" lvl="1" indent="0" eaLnBrk="1" hangingPunct="1">
              <a:buNone/>
            </a:pPr>
            <a:r>
              <a:rPr lang="zh-CN" altLang="en-US" sz="2400" b="1" dirty="0">
                <a:solidFill>
                  <a:schemeClr val="tx1"/>
                </a:solidFill>
              </a:rPr>
              <a:t>例如：三苯氧胺预防乳腺癌</a:t>
            </a:r>
            <a:endParaRPr lang="en-US" altLang="zh-CN" sz="2400" b="1" dirty="0">
              <a:solidFill>
                <a:schemeClr val="tx1"/>
              </a:solidFill>
            </a:endParaRPr>
          </a:p>
          <a:p>
            <a:pPr marL="457200" lvl="1" indent="0" eaLnBrk="1" hangingPunct="1">
              <a:buNone/>
            </a:pPr>
            <a:endParaRPr lang="en-US" altLang="zh-CN" sz="2400" b="1" dirty="0">
              <a:solidFill>
                <a:schemeClr val="tx1"/>
              </a:solidFill>
            </a:endParaRPr>
          </a:p>
          <a:p>
            <a:pPr eaLnBrk="1" hangingPunct="1"/>
            <a:r>
              <a:rPr lang="zh-CN" altLang="en-US" b="1" dirty="0">
                <a:solidFill>
                  <a:srgbClr val="660066"/>
                </a:solidFill>
              </a:rPr>
              <a:t>化学预防是防止癌症的很有前途的方法</a:t>
            </a:r>
            <a:endParaRPr lang="en-US" altLang="zh-CN" b="1" dirty="0">
              <a:solidFill>
                <a:srgbClr val="660066"/>
              </a:solidFill>
            </a:endParaRPr>
          </a:p>
          <a:p>
            <a:pPr marL="457200" lvl="1" indent="0" eaLnBrk="1" hangingPunct="1"/>
            <a:r>
              <a:rPr lang="zh-CN" altLang="en-US" sz="2400" b="1" dirty="0">
                <a:solidFill>
                  <a:srgbClr val="660066"/>
                </a:solidFill>
              </a:rPr>
              <a:t>一定要应用在高危人群中</a:t>
            </a:r>
            <a:endParaRPr lang="en-US" altLang="zh-CN" sz="2400" b="1" dirty="0">
              <a:solidFill>
                <a:srgbClr val="660066"/>
              </a:solidFill>
            </a:endParaRPr>
          </a:p>
          <a:p>
            <a:pPr marL="457200" lvl="1" indent="0" eaLnBrk="1" hangingPunct="1"/>
            <a:r>
              <a:rPr lang="zh-CN" altLang="en-US" sz="2400" b="1" dirty="0">
                <a:solidFill>
                  <a:srgbClr val="660066"/>
                </a:solidFill>
              </a:rPr>
              <a:t>应用的时间越早越好</a:t>
            </a:r>
            <a:endParaRPr lang="en-US" altLang="zh-CN" sz="2400" b="1" dirty="0">
              <a:solidFill>
                <a:srgbClr val="660066"/>
              </a:solidFill>
            </a:endParaRPr>
          </a:p>
          <a:p>
            <a:pPr marL="457200" lvl="1" indent="0" eaLnBrk="1" hangingPunct="1"/>
            <a:r>
              <a:rPr lang="zh-CN" altLang="en-US" sz="2400" b="1" dirty="0">
                <a:solidFill>
                  <a:srgbClr val="660066"/>
                </a:solidFill>
              </a:rPr>
              <a:t>结合其它公共卫生措施</a:t>
            </a:r>
            <a:endParaRPr lang="zh-CN" altLang="el-GR" sz="2400" b="1" dirty="0">
              <a:solidFill>
                <a:srgbClr val="660066"/>
              </a:solidFill>
            </a:endParaRPr>
          </a:p>
          <a:p>
            <a:pPr marL="457200" lvl="1" indent="0" eaLnBrk="1" hangingPunct="1">
              <a:buNone/>
            </a:pPr>
            <a:endParaRPr lang="zh-CN" altLang="en-US" sz="2400" b="1" dirty="0">
              <a:solidFill>
                <a:schemeClr val="tx1"/>
              </a:solidFill>
            </a:endParaRPr>
          </a:p>
          <a:p>
            <a:pPr eaLnBrk="1" hangingPunct="1"/>
            <a:endParaRPr lang="en-US" altLang="zh-CN" dirty="0"/>
          </a:p>
          <a:p>
            <a:pPr eaLnBrk="1" hangingPunct="1">
              <a:buNone/>
            </a:pPr>
            <a:endParaRPr lang="zh-CN" altLang="en-US" dirty="0"/>
          </a:p>
        </p:txBody>
      </p:sp>
      <p:pic>
        <p:nvPicPr>
          <p:cNvPr id="23555" name="Picture 4" descr="j0240951"/>
          <p:cNvPicPr>
            <a:picLocks noChangeAspect="1"/>
          </p:cNvPicPr>
          <p:nvPr/>
        </p:nvPicPr>
        <p:blipFill>
          <a:blip r:embed="rId1"/>
          <a:stretch>
            <a:fillRect/>
          </a:stretch>
        </p:blipFill>
        <p:spPr>
          <a:xfrm>
            <a:off x="8569325" y="5589588"/>
            <a:ext cx="574675" cy="917575"/>
          </a:xfrm>
          <a:prstGeom prst="rect">
            <a:avLst/>
          </a:prstGeom>
          <a:noFill/>
          <a:ln w="9525">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p:cNvSpPr>
          <p:nvPr>
            <p:ph type="title" idx="4294967295"/>
          </p:nvPr>
        </p:nvSpPr>
        <p:spPr>
          <a:ln/>
        </p:spPr>
        <p:txBody>
          <a:bodyPr vert="horz" wrap="square" lIns="450000" tIns="45720" rIns="450000" bIns="45720" anchor="ctr"/>
          <a:p>
            <a:pPr eaLnBrk="1" hangingPunct="1"/>
            <a:r>
              <a:rPr lang="zh-CN" altLang="en-US" dirty="0"/>
              <a:t>病毒相关肿瘤疫苗</a:t>
            </a:r>
            <a:endParaRPr lang="zh-CN" altLang="en-US" dirty="0"/>
          </a:p>
        </p:txBody>
      </p:sp>
      <p:sp>
        <p:nvSpPr>
          <p:cNvPr id="24578" name="Rectangle 3"/>
          <p:cNvSpPr>
            <a:spLocks noGrp="1"/>
          </p:cNvSpPr>
          <p:nvPr>
            <p:ph type="body" idx="4294967295"/>
          </p:nvPr>
        </p:nvSpPr>
        <p:spPr>
          <a:ln/>
        </p:spPr>
        <p:txBody>
          <a:bodyPr vert="horz" wrap="square" lIns="91440" tIns="45720" rIns="91440" bIns="45720" anchor="t"/>
          <a:p>
            <a:pPr eaLnBrk="1" hangingPunct="1"/>
            <a:r>
              <a:rPr lang="zh-CN" altLang="en-US" sz="2800" b="1" dirty="0">
                <a:solidFill>
                  <a:schemeClr val="tx1"/>
                </a:solidFill>
              </a:rPr>
              <a:t>乙肝疫苗</a:t>
            </a:r>
            <a:endParaRPr lang="zh-CN" altLang="en-US" sz="2800" b="1" dirty="0">
              <a:solidFill>
                <a:schemeClr val="tx1"/>
              </a:solidFill>
            </a:endParaRPr>
          </a:p>
          <a:p>
            <a:pPr marL="457200" lvl="1" indent="0" eaLnBrk="1" hangingPunct="1"/>
            <a:r>
              <a:rPr lang="zh-CN" altLang="en-US" b="1" dirty="0">
                <a:solidFill>
                  <a:schemeClr val="tx1"/>
                </a:solidFill>
              </a:rPr>
              <a:t>出生时即接种</a:t>
            </a:r>
            <a:endParaRPr lang="zh-CN" altLang="en-US" b="1" dirty="0">
              <a:solidFill>
                <a:schemeClr val="tx1"/>
              </a:solidFill>
            </a:endParaRPr>
          </a:p>
          <a:p>
            <a:pPr marL="457200" lvl="1" indent="0" eaLnBrk="1" hangingPunct="1">
              <a:buNone/>
            </a:pPr>
            <a:endParaRPr lang="en-US" altLang="zh-CN" b="1" dirty="0">
              <a:solidFill>
                <a:schemeClr val="tx1"/>
              </a:solidFill>
            </a:endParaRPr>
          </a:p>
          <a:p>
            <a:pPr marL="457200" lvl="1" indent="0" eaLnBrk="1" hangingPunct="1">
              <a:buNone/>
            </a:pPr>
            <a:endParaRPr lang="en-US" altLang="zh-CN" b="1" dirty="0">
              <a:solidFill>
                <a:schemeClr val="tx1"/>
              </a:solidFill>
            </a:endParaRPr>
          </a:p>
          <a:p>
            <a:pPr eaLnBrk="1" hangingPunct="1"/>
            <a:r>
              <a:rPr lang="en-US" altLang="zh-CN" sz="2800" b="1" dirty="0">
                <a:solidFill>
                  <a:schemeClr val="tx1"/>
                </a:solidFill>
              </a:rPr>
              <a:t>HPV</a:t>
            </a:r>
            <a:r>
              <a:rPr lang="zh-CN" altLang="en-US" sz="2800" b="1" dirty="0">
                <a:solidFill>
                  <a:schemeClr val="tx1"/>
                </a:solidFill>
              </a:rPr>
              <a:t>疫苗</a:t>
            </a:r>
            <a:endParaRPr lang="zh-CN" altLang="en-US" sz="2800" b="1" dirty="0">
              <a:solidFill>
                <a:schemeClr val="tx1"/>
              </a:solidFill>
            </a:endParaRPr>
          </a:p>
          <a:p>
            <a:pPr marL="457200" lvl="1" indent="0" eaLnBrk="1" hangingPunct="1"/>
            <a:r>
              <a:rPr lang="zh-CN" altLang="en-US" b="1" dirty="0">
                <a:solidFill>
                  <a:schemeClr val="tx1"/>
                </a:solidFill>
              </a:rPr>
              <a:t>青春期前接种</a:t>
            </a:r>
            <a:endParaRPr lang="zh-CN" altLang="en-US" b="1" dirty="0">
              <a:solidFill>
                <a:schemeClr val="tx1"/>
              </a:solidFill>
            </a:endParaRPr>
          </a:p>
          <a:p>
            <a:pPr marL="457200" lvl="1" indent="0" eaLnBrk="1" hangingPunct="1"/>
            <a:endParaRPr lang="zh-CN" altLang="en-US" b="1" dirty="0">
              <a:solidFill>
                <a:schemeClr val="tx1"/>
              </a:solidFill>
            </a:endParaRPr>
          </a:p>
          <a:p>
            <a:pPr eaLnBrk="1" hangingPunct="1"/>
            <a:r>
              <a:rPr lang="zh-CN" altLang="en-US" sz="2800" b="1" dirty="0">
                <a:solidFill>
                  <a:schemeClr val="tx1"/>
                </a:solidFill>
              </a:rPr>
              <a:t>疗效有待进一步观察</a:t>
            </a:r>
            <a:endParaRPr lang="el-GR" altLang="zh-CN" sz="2800" b="1" dirty="0">
              <a:solidFill>
                <a:schemeClr val="tx1"/>
              </a:solidFill>
            </a:endParaRPr>
          </a:p>
          <a:p>
            <a:pPr marL="457200" lvl="1" indent="0" eaLnBrk="1" hangingPunct="1">
              <a:buNone/>
            </a:pPr>
            <a:endParaRPr lang="zh-CN" altLang="en-US" b="1" dirty="0">
              <a:solidFill>
                <a:schemeClr val="tx1"/>
              </a:solidFill>
            </a:endParaRPr>
          </a:p>
          <a:p>
            <a:pPr eaLnBrk="1" hangingPunct="1"/>
            <a:endParaRPr lang="en-US" altLang="zh-CN" sz="2800" b="1" dirty="0">
              <a:solidFill>
                <a:schemeClr val="tx1"/>
              </a:solidFill>
            </a:endParaRPr>
          </a:p>
          <a:p>
            <a:pPr eaLnBrk="1" hangingPunct="1">
              <a:buNone/>
            </a:pPr>
            <a:endParaRPr lang="zh-CN" altLang="en-US" sz="2800" b="1" dirty="0">
              <a:solidFill>
                <a:schemeClr val="tx1"/>
              </a:solidFill>
            </a:endParaRPr>
          </a:p>
        </p:txBody>
      </p:sp>
      <p:pic>
        <p:nvPicPr>
          <p:cNvPr id="24579" name="Picture 4" descr="j0240951"/>
          <p:cNvPicPr>
            <a:picLocks noChangeAspect="1"/>
          </p:cNvPicPr>
          <p:nvPr/>
        </p:nvPicPr>
        <p:blipFill>
          <a:blip r:embed="rId1"/>
          <a:stretch>
            <a:fillRect/>
          </a:stretch>
        </p:blipFill>
        <p:spPr>
          <a:xfrm>
            <a:off x="8569325" y="5589588"/>
            <a:ext cx="574675" cy="917575"/>
          </a:xfrm>
          <a:prstGeom prst="rect">
            <a:avLst/>
          </a:prstGeom>
          <a:noFill/>
          <a:ln w="9525">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2"/>
          <p:cNvSpPr>
            <a:spLocks noGrp="1"/>
          </p:cNvSpPr>
          <p:nvPr>
            <p:ph type="title"/>
          </p:nvPr>
        </p:nvSpPr>
        <p:spPr>
          <a:ln/>
        </p:spPr>
        <p:txBody>
          <a:bodyPr vert="horz" wrap="square" lIns="450000" tIns="45720" rIns="450000" bIns="45720" anchor="ctr"/>
          <a:p>
            <a:pPr eaLnBrk="1" hangingPunct="1"/>
            <a:r>
              <a:rPr lang="zh-CN" altLang="en-US" dirty="0"/>
              <a:t>我国几种高发肿瘤的I级预防措施</a:t>
            </a:r>
            <a:endParaRPr lang="zh-CN" altLang="en-US" dirty="0"/>
          </a:p>
        </p:txBody>
      </p:sp>
      <p:sp>
        <p:nvSpPr>
          <p:cNvPr id="25602" name="Rectangle 3"/>
          <p:cNvSpPr>
            <a:spLocks noGrp="1"/>
          </p:cNvSpPr>
          <p:nvPr>
            <p:ph idx="1"/>
          </p:nvPr>
        </p:nvSpPr>
        <p:spPr>
          <a:ln/>
        </p:spPr>
        <p:txBody>
          <a:bodyPr vert="horz" wrap="square" lIns="91440" tIns="45720" rIns="91440" bIns="45720" anchor="t"/>
          <a:p>
            <a:pPr marL="0" indent="0" eaLnBrk="1" hangingPunct="1">
              <a:buNone/>
            </a:pPr>
            <a:r>
              <a:rPr lang="zh-CN" altLang="en-US" b="1" dirty="0"/>
              <a:t>肺癌：不吸烟、防污染</a:t>
            </a:r>
            <a:endParaRPr lang="zh-CN" altLang="en-US" b="1" dirty="0"/>
          </a:p>
          <a:p>
            <a:pPr marL="0" indent="0" eaLnBrk="1" hangingPunct="1">
              <a:buNone/>
            </a:pPr>
            <a:r>
              <a:rPr lang="zh-CN" altLang="en-US" b="1" dirty="0"/>
              <a:t>肝癌：管水、改粮、防肝炎接种疫苗</a:t>
            </a:r>
            <a:endParaRPr lang="zh-CN" altLang="en-US" b="1" dirty="0"/>
          </a:p>
          <a:p>
            <a:pPr marL="0" indent="0" eaLnBrk="1" hangingPunct="1">
              <a:buNone/>
            </a:pPr>
            <a:r>
              <a:rPr lang="zh-CN" altLang="en-US" b="1" dirty="0"/>
              <a:t>胃癌 ：减盐、保鲜、戒酒、除菌、饮茶</a:t>
            </a:r>
            <a:endParaRPr lang="zh-CN" altLang="en-US" b="1" dirty="0"/>
          </a:p>
          <a:p>
            <a:pPr marL="0" indent="0" eaLnBrk="1" hangingPunct="1">
              <a:buNone/>
            </a:pPr>
            <a:r>
              <a:rPr lang="zh-CN" altLang="en-US" b="1" dirty="0"/>
              <a:t>食管癌：戒除烟酒</a:t>
            </a:r>
            <a:endParaRPr lang="zh-CN" altLang="en-US" b="1" dirty="0"/>
          </a:p>
          <a:p>
            <a:pPr marL="0" indent="0" eaLnBrk="1" hangingPunct="1">
              <a:buNone/>
            </a:pPr>
            <a:r>
              <a:rPr lang="zh-CN" altLang="en-US" b="1" dirty="0"/>
              <a:t>乳腺癌：少脂肪、少激素、多锻炼、多吃蔬菜豆制品</a:t>
            </a:r>
            <a:endParaRPr lang="zh-CN" altLang="en-US" b="1"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矩形 1"/>
          <p:cNvSpPr/>
          <p:nvPr/>
        </p:nvSpPr>
        <p:spPr>
          <a:xfrm>
            <a:off x="615950" y="1350963"/>
            <a:ext cx="7885113" cy="3046412"/>
          </a:xfrm>
          <a:prstGeom prst="rect">
            <a:avLst/>
          </a:prstGeom>
          <a:noFill/>
          <a:ln w="9525">
            <a:noFill/>
          </a:ln>
        </p:spPr>
        <p:txBody>
          <a:bodyPr wrap="square" anchor="t">
            <a:spAutoFit/>
          </a:bodyPr>
          <a:p>
            <a:br>
              <a:rPr lang="zh-CN" altLang="en-US" b="0" dirty="0">
                <a:latin typeface="Arial" panose="020B0604020202020204" pitchFamily="34" charset="0"/>
                <a:ea typeface="HY견고딕" pitchFamily="18" charset="-127"/>
              </a:rPr>
            </a:br>
            <a:endParaRPr lang="zh-CN" altLang="en-US" b="0" dirty="0">
              <a:latin typeface="Arial" panose="020B0604020202020204" pitchFamily="34" charset="0"/>
              <a:ea typeface="HY견고딕" pitchFamily="18" charset="-127"/>
            </a:endParaRPr>
          </a:p>
          <a:p>
            <a:pPr>
              <a:buFont typeface="Wingdings" panose="05000000000000000000" pitchFamily="2" charset="2"/>
              <a:buChar char="u"/>
            </a:pPr>
            <a:r>
              <a:rPr lang="zh-CN" altLang="en-US" b="0" dirty="0">
                <a:latin typeface="Arial" panose="020B0604020202020204" pitchFamily="34" charset="0"/>
                <a:ea typeface="HY견고딕" pitchFamily="18" charset="-127"/>
              </a:rPr>
              <a:t>美国肺癌死亡人数占据所有癌症</a:t>
            </a:r>
            <a:r>
              <a:rPr lang="en-US" altLang="zh-CN" b="0" dirty="0">
                <a:latin typeface="Arial" panose="020B0604020202020204" pitchFamily="34" charset="0"/>
                <a:ea typeface="HY견고딕" pitchFamily="18" charset="-127"/>
              </a:rPr>
              <a:t>1/4</a:t>
            </a:r>
            <a:r>
              <a:rPr lang="zh-CN" altLang="en-US" b="0" dirty="0">
                <a:latin typeface="Arial" panose="020B0604020202020204" pitchFamily="34" charset="0"/>
                <a:ea typeface="HY견고딕" pitchFamily="18" charset="-127"/>
              </a:rPr>
              <a:t>以上。</a:t>
            </a:r>
            <a:endParaRPr lang="zh-CN" altLang="en-US" b="0" dirty="0">
              <a:latin typeface="Arial" panose="020B0604020202020204" pitchFamily="34" charset="0"/>
              <a:ea typeface="HY견고딕" pitchFamily="18" charset="-127"/>
            </a:endParaRPr>
          </a:p>
          <a:p>
            <a:pPr>
              <a:buFont typeface="Wingdings" panose="05000000000000000000" pitchFamily="2" charset="2"/>
              <a:buChar char="u"/>
            </a:pPr>
            <a:endParaRPr lang="en-US" altLang="zh-CN" b="0" dirty="0">
              <a:latin typeface="Arial" panose="020B0604020202020204" pitchFamily="34" charset="0"/>
              <a:ea typeface="HY견고딕" pitchFamily="18" charset="-127"/>
            </a:endParaRPr>
          </a:p>
          <a:p>
            <a:pPr>
              <a:buFont typeface="Wingdings" panose="05000000000000000000" pitchFamily="2" charset="2"/>
              <a:buChar char="u"/>
            </a:pPr>
            <a:r>
              <a:rPr lang="en-US" altLang="zh-CN" b="0" dirty="0">
                <a:latin typeface="Arial" panose="020B0604020202020204" pitchFamily="34" charset="0"/>
                <a:ea typeface="HY견고딕" pitchFamily="18" charset="-127"/>
              </a:rPr>
              <a:t>60</a:t>
            </a:r>
            <a:r>
              <a:rPr lang="zh-CN" altLang="en-US" b="0" dirty="0">
                <a:latin typeface="Arial" panose="020B0604020202020204" pitchFamily="34" charset="0"/>
                <a:ea typeface="HY견고딕" pitchFamily="18" charset="-127"/>
              </a:rPr>
              <a:t>年代开始的控烟运动，吸烟人数</a:t>
            </a:r>
            <a:r>
              <a:rPr lang="en-US" altLang="zh-CN" b="0" dirty="0">
                <a:latin typeface="Arial" panose="020B0604020202020204" pitchFamily="34" charset="0"/>
                <a:ea typeface="HY견고딕" pitchFamily="18" charset="-127"/>
              </a:rPr>
              <a:t>40</a:t>
            </a:r>
            <a:r>
              <a:rPr lang="zh-CN" altLang="en-US" b="0" dirty="0">
                <a:latin typeface="Arial" panose="020B0604020202020204" pitchFamily="34" charset="0"/>
                <a:ea typeface="HY견고딕" pitchFamily="18" charset="-127"/>
              </a:rPr>
              <a:t>年持续降低，而且公共场合全面禁烟。</a:t>
            </a:r>
            <a:endParaRPr lang="zh-CN" altLang="en-US" b="0" dirty="0">
              <a:latin typeface="Arial" panose="020B0604020202020204" pitchFamily="34" charset="0"/>
              <a:ea typeface="HY견고딕" pitchFamily="18" charset="-127"/>
            </a:endParaRPr>
          </a:p>
          <a:p>
            <a:pPr>
              <a:buFont typeface="Wingdings" panose="05000000000000000000" pitchFamily="2" charset="2"/>
              <a:buChar char="u"/>
            </a:pPr>
            <a:endParaRPr lang="en-US" altLang="zh-CN" b="0" dirty="0">
              <a:latin typeface="Arial" panose="020B0604020202020204" pitchFamily="34" charset="0"/>
              <a:ea typeface="HY견고딕" pitchFamily="18" charset="-127"/>
            </a:endParaRPr>
          </a:p>
          <a:p>
            <a:pPr>
              <a:buFont typeface="Wingdings" panose="05000000000000000000" pitchFamily="2" charset="2"/>
              <a:buChar char="u"/>
            </a:pPr>
            <a:r>
              <a:rPr lang="zh-CN" altLang="en-US" b="0" dirty="0">
                <a:latin typeface="Arial" panose="020B0604020202020204" pitchFamily="34" charset="0"/>
                <a:ea typeface="HY견고딕" pitchFamily="18" charset="-127"/>
              </a:rPr>
              <a:t>从</a:t>
            </a:r>
            <a:r>
              <a:rPr lang="en-US" altLang="zh-CN" b="0" dirty="0">
                <a:latin typeface="Arial" panose="020B0604020202020204" pitchFamily="34" charset="0"/>
                <a:ea typeface="HY견고딕" pitchFamily="18" charset="-127"/>
              </a:rPr>
              <a:t>1990</a:t>
            </a:r>
            <a:r>
              <a:rPr lang="zh-CN" altLang="en-US" b="0" dirty="0">
                <a:latin typeface="Arial" panose="020B0604020202020204" pitchFamily="34" charset="0"/>
                <a:ea typeface="HY견고딕" pitchFamily="18" charset="-127"/>
              </a:rPr>
              <a:t>年到</a:t>
            </a:r>
            <a:r>
              <a:rPr lang="en-US" altLang="zh-CN" b="0" dirty="0">
                <a:latin typeface="Arial" panose="020B0604020202020204" pitchFamily="34" charset="0"/>
                <a:ea typeface="HY견고딕" pitchFamily="18" charset="-127"/>
              </a:rPr>
              <a:t>2014</a:t>
            </a:r>
            <a:r>
              <a:rPr lang="zh-CN" altLang="en-US" b="0" dirty="0">
                <a:latin typeface="Arial" panose="020B0604020202020204" pitchFamily="34" charset="0"/>
                <a:ea typeface="HY견고딕" pitchFamily="18" charset="-127"/>
              </a:rPr>
              <a:t>年，美国男性肺癌死亡率下降了</a:t>
            </a:r>
            <a:r>
              <a:rPr lang="en-US" altLang="zh-CN" b="0" dirty="0">
                <a:latin typeface="Arial" panose="020B0604020202020204" pitchFamily="34" charset="0"/>
                <a:ea typeface="HY견고딕" pitchFamily="18" charset="-127"/>
              </a:rPr>
              <a:t>43%</a:t>
            </a:r>
            <a:r>
              <a:rPr lang="zh-CN" altLang="en-US" b="0" dirty="0">
                <a:latin typeface="Arial" panose="020B0604020202020204" pitchFamily="34" charset="0"/>
                <a:ea typeface="宋体" panose="02010600030101010101" pitchFamily="2" charset="-122"/>
              </a:rPr>
              <a:t>。</a:t>
            </a:r>
            <a:endParaRPr lang="zh-CN" altLang="en-US" b="0" dirty="0">
              <a:latin typeface="Arial" panose="020B0604020202020204" pitchFamily="34" charset="0"/>
              <a:ea typeface="宋体" panose="02010600030101010101" pitchFamily="2" charset="-122"/>
            </a:endParaRPr>
          </a:p>
        </p:txBody>
      </p:sp>
      <p:sp>
        <p:nvSpPr>
          <p:cNvPr id="26626" name="矩形 2"/>
          <p:cNvSpPr/>
          <p:nvPr/>
        </p:nvSpPr>
        <p:spPr>
          <a:xfrm>
            <a:off x="739775" y="395288"/>
            <a:ext cx="2317750" cy="460375"/>
          </a:xfrm>
          <a:prstGeom prst="rect">
            <a:avLst/>
          </a:prstGeom>
          <a:noFill/>
          <a:ln w="9525">
            <a:noFill/>
          </a:ln>
        </p:spPr>
        <p:txBody>
          <a:bodyPr wrap="none" anchor="t">
            <a:spAutoFit/>
          </a:bodyPr>
          <a:p>
            <a:pPr algn="ctr"/>
            <a:r>
              <a:rPr lang="zh-CN" altLang="en-US" sz="3600" dirty="0">
                <a:solidFill>
                  <a:schemeClr val="tx2"/>
                </a:solidFill>
                <a:latin typeface="楷体_GB2312" pitchFamily="49" charset="-122"/>
                <a:ea typeface="楷体_GB2312" pitchFamily="49" charset="-122"/>
              </a:rPr>
              <a:t>禁烟的惊人效果</a:t>
            </a:r>
            <a:endParaRPr lang="zh-CN" altLang="en-US" sz="3600" dirty="0">
              <a:solidFill>
                <a:schemeClr val="tx2"/>
              </a:solidFill>
              <a:latin typeface="楷体_GB2312" pitchFamily="49" charset="-122"/>
              <a:ea typeface="楷体_GB2312"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2"/>
          <p:cNvSpPr>
            <a:spLocks noGrp="1"/>
          </p:cNvSpPr>
          <p:nvPr>
            <p:ph type="title"/>
          </p:nvPr>
        </p:nvSpPr>
        <p:spPr>
          <a:ln/>
        </p:spPr>
        <p:txBody>
          <a:bodyPr vert="horz" wrap="square" lIns="450000" tIns="45720" rIns="450000" bIns="45720" anchor="ctr"/>
          <a:p>
            <a:pPr eaLnBrk="1" hangingPunct="1"/>
            <a:r>
              <a:rPr lang="en-US" altLang="zh-CN" dirty="0">
                <a:latin typeface="微软雅黑" panose="020B0503020204020204" pitchFamily="34" charset="-122"/>
                <a:ea typeface="微软雅黑" panose="020B0503020204020204" pitchFamily="34" charset="-122"/>
              </a:rPr>
              <a:t>Ⅱ</a:t>
            </a:r>
            <a:r>
              <a:rPr lang="zh-CN" altLang="en-US" dirty="0">
                <a:latin typeface="微软雅黑" panose="020B0503020204020204" pitchFamily="34" charset="-122"/>
                <a:ea typeface="微软雅黑" panose="020B0503020204020204" pitchFamily="34" charset="-122"/>
              </a:rPr>
              <a:t>级预防</a:t>
            </a:r>
            <a:endParaRPr lang="zh-CN" altLang="en-US" dirty="0">
              <a:latin typeface="微软雅黑" panose="020B0503020204020204" pitchFamily="34" charset="-122"/>
              <a:ea typeface="微软雅黑" panose="020B0503020204020204" pitchFamily="34" charset="-122"/>
            </a:endParaRPr>
          </a:p>
        </p:txBody>
      </p:sp>
      <p:sp>
        <p:nvSpPr>
          <p:cNvPr id="27650" name="Rectangle 3"/>
          <p:cNvSpPr>
            <a:spLocks noGrp="1"/>
          </p:cNvSpPr>
          <p:nvPr>
            <p:ph idx="1"/>
          </p:nvPr>
        </p:nvSpPr>
        <p:spPr>
          <a:xfrm>
            <a:off x="827088" y="1628775"/>
            <a:ext cx="7273925" cy="4248150"/>
          </a:xfrm>
          <a:ln/>
        </p:spPr>
        <p:txBody>
          <a:bodyPr vert="horz" wrap="square" lIns="91440" tIns="45720" rIns="91440" bIns="45720" anchor="t"/>
          <a:p>
            <a:pPr eaLnBrk="1" hangingPunct="1"/>
            <a:r>
              <a:rPr lang="zh-CN" altLang="en-US" sz="2800" dirty="0">
                <a:solidFill>
                  <a:schemeClr val="tx1"/>
                </a:solidFill>
                <a:latin typeface="微软雅黑" panose="020B0503020204020204" pitchFamily="34" charset="-122"/>
                <a:ea typeface="微软雅黑" panose="020B0503020204020204" pitchFamily="34" charset="-122"/>
              </a:rPr>
              <a:t>目的：防止初发癌的进一步发展</a:t>
            </a:r>
            <a:endParaRPr lang="zh-CN" altLang="en-US" sz="2800" dirty="0">
              <a:solidFill>
                <a:schemeClr val="tx1"/>
              </a:solidFill>
              <a:latin typeface="微软雅黑" panose="020B0503020204020204" pitchFamily="34" charset="-122"/>
              <a:ea typeface="微软雅黑" panose="020B0503020204020204" pitchFamily="34" charset="-122"/>
            </a:endParaRPr>
          </a:p>
          <a:p>
            <a:pPr eaLnBrk="1" hangingPunct="1"/>
            <a:endParaRPr lang="zh-CN" altLang="en-US" sz="2800" dirty="0">
              <a:solidFill>
                <a:schemeClr val="tx1"/>
              </a:solidFill>
              <a:latin typeface="微软雅黑" panose="020B0503020204020204" pitchFamily="34" charset="-122"/>
              <a:ea typeface="微软雅黑" panose="020B0503020204020204" pitchFamily="34" charset="-122"/>
            </a:endParaRPr>
          </a:p>
          <a:p>
            <a:pPr eaLnBrk="1" hangingPunct="1"/>
            <a:r>
              <a:rPr lang="zh-CN" altLang="en-US" sz="2800" dirty="0">
                <a:solidFill>
                  <a:schemeClr val="tx1"/>
                </a:solidFill>
                <a:latin typeface="微软雅黑" panose="020B0503020204020204" pitchFamily="34" charset="-122"/>
                <a:ea typeface="微软雅黑" panose="020B0503020204020204" pitchFamily="34" charset="-122"/>
              </a:rPr>
              <a:t>对象：癌前期病变、隐匿或早期癌症</a:t>
            </a:r>
            <a:endParaRPr lang="zh-CN" altLang="en-US" sz="2800" dirty="0">
              <a:solidFill>
                <a:schemeClr val="tx1"/>
              </a:solidFill>
              <a:latin typeface="微软雅黑" panose="020B0503020204020204" pitchFamily="34" charset="-122"/>
              <a:ea typeface="微软雅黑" panose="020B0503020204020204" pitchFamily="34" charset="-122"/>
            </a:endParaRPr>
          </a:p>
          <a:p>
            <a:pPr eaLnBrk="1" hangingPunct="1"/>
            <a:endParaRPr lang="zh-CN" altLang="en-US" sz="2800" dirty="0">
              <a:solidFill>
                <a:schemeClr val="tx1"/>
              </a:solidFill>
              <a:latin typeface="微软雅黑" panose="020B0503020204020204" pitchFamily="34" charset="-122"/>
              <a:ea typeface="微软雅黑" panose="020B0503020204020204" pitchFamily="34" charset="-122"/>
            </a:endParaRPr>
          </a:p>
          <a:p>
            <a:pPr eaLnBrk="1" hangingPunct="1"/>
            <a:r>
              <a:rPr lang="zh-CN" altLang="en-US" sz="2800" dirty="0">
                <a:solidFill>
                  <a:schemeClr val="tx1"/>
                </a:solidFill>
                <a:latin typeface="微软雅黑" panose="020B0503020204020204" pitchFamily="34" charset="-122"/>
                <a:ea typeface="微软雅黑" panose="020B0503020204020204" pitchFamily="34" charset="-122"/>
              </a:rPr>
              <a:t>内容：</a:t>
            </a:r>
            <a:endParaRPr lang="zh-CN" altLang="en-US" sz="2800" dirty="0">
              <a:solidFill>
                <a:schemeClr val="tx1"/>
              </a:solidFill>
              <a:latin typeface="微软雅黑" panose="020B0503020204020204" pitchFamily="34" charset="-122"/>
              <a:ea typeface="微软雅黑" panose="020B0503020204020204" pitchFamily="34" charset="-122"/>
            </a:endParaRPr>
          </a:p>
          <a:p>
            <a:pPr lvl="1" eaLnBrk="1" hangingPunct="1"/>
            <a:r>
              <a:rPr lang="zh-CN" altLang="en-US" sz="2400" dirty="0">
                <a:solidFill>
                  <a:schemeClr val="tx1"/>
                </a:solidFill>
                <a:latin typeface="微软雅黑" panose="020B0503020204020204" pitchFamily="34" charset="-122"/>
                <a:ea typeface="微软雅黑" panose="020B0503020204020204" pitchFamily="34" charset="-122"/>
              </a:rPr>
              <a:t>早期发现</a:t>
            </a:r>
            <a:endParaRPr lang="zh-CN" altLang="en-US" sz="2400" dirty="0">
              <a:solidFill>
                <a:schemeClr val="tx1"/>
              </a:solidFill>
              <a:latin typeface="微软雅黑" panose="020B0503020204020204" pitchFamily="34" charset="-122"/>
              <a:ea typeface="微软雅黑" panose="020B0503020204020204" pitchFamily="34" charset="-122"/>
            </a:endParaRPr>
          </a:p>
          <a:p>
            <a:pPr lvl="1" eaLnBrk="1" hangingPunct="1"/>
            <a:r>
              <a:rPr lang="zh-CN" altLang="en-US" sz="2400" dirty="0">
                <a:solidFill>
                  <a:schemeClr val="tx1"/>
                </a:solidFill>
                <a:latin typeface="微软雅黑" panose="020B0503020204020204" pitchFamily="34" charset="-122"/>
                <a:ea typeface="微软雅黑" panose="020B0503020204020204" pitchFamily="34" charset="-122"/>
              </a:rPr>
              <a:t>早期诊断</a:t>
            </a:r>
            <a:endParaRPr lang="zh-CN" altLang="en-US" sz="2400" dirty="0">
              <a:solidFill>
                <a:schemeClr val="tx1"/>
              </a:solidFill>
              <a:latin typeface="微软雅黑" panose="020B0503020204020204" pitchFamily="34" charset="-122"/>
              <a:ea typeface="微软雅黑" panose="020B0503020204020204" pitchFamily="34" charset="-122"/>
            </a:endParaRPr>
          </a:p>
          <a:p>
            <a:pPr lvl="1" eaLnBrk="1" hangingPunct="1"/>
            <a:r>
              <a:rPr lang="zh-CN" altLang="en-US" sz="2400" dirty="0">
                <a:solidFill>
                  <a:schemeClr val="tx1"/>
                </a:solidFill>
                <a:latin typeface="微软雅黑" panose="020B0503020204020204" pitchFamily="34" charset="-122"/>
                <a:ea typeface="微软雅黑" panose="020B0503020204020204" pitchFamily="34" charset="-122"/>
              </a:rPr>
              <a:t>早期治疗</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ctrTitle" sz="quarter"/>
          </p:nvPr>
        </p:nvSpPr>
        <p:spPr>
          <a:xfrm>
            <a:off x="468313" y="1773238"/>
            <a:ext cx="7772400" cy="1368425"/>
          </a:xfrm>
          <a:ln/>
        </p:spPr>
        <p:txBody>
          <a:bodyPr vert="horz" wrap="square" lIns="91440" tIns="45720" rIns="91440" bIns="45720" anchor="b"/>
          <a:p>
            <a:pPr algn="ctr" eaLnBrk="1" hangingPunct="1">
              <a:buClrTx/>
              <a:buSzTx/>
              <a:buFontTx/>
            </a:pPr>
            <a:r>
              <a:rPr lang="zh-CN" altLang="en-US" sz="5400" dirty="0">
                <a:solidFill>
                  <a:schemeClr val="bg1"/>
                </a:solidFill>
                <a:latin typeface="微软雅黑" panose="020B0503020204020204" pitchFamily="34" charset="-122"/>
                <a:ea typeface="微软雅黑" panose="020B0503020204020204" pitchFamily="34" charset="-122"/>
                <a:cs typeface="+mj-cs"/>
              </a:rPr>
              <a:t>问题</a:t>
            </a:r>
            <a:r>
              <a:rPr lang="en-US" altLang="zh-CN" sz="5400" dirty="0">
                <a:solidFill>
                  <a:schemeClr val="bg1"/>
                </a:solidFill>
                <a:latin typeface="微软雅黑" panose="020B0503020204020204" pitchFamily="34" charset="-122"/>
                <a:ea typeface="微软雅黑" panose="020B0503020204020204" pitchFamily="34" charset="-122"/>
                <a:cs typeface="+mj-cs"/>
              </a:rPr>
              <a:t>1.</a:t>
            </a:r>
            <a:r>
              <a:rPr lang="zh-CN" altLang="en-US" sz="5400" dirty="0">
                <a:solidFill>
                  <a:schemeClr val="bg1"/>
                </a:solidFill>
                <a:latin typeface="微软雅黑" panose="020B0503020204020204" pitchFamily="34" charset="-122"/>
                <a:ea typeface="微软雅黑" panose="020B0503020204020204" pitchFamily="34" charset="-122"/>
                <a:cs typeface="+mj-cs"/>
              </a:rPr>
              <a:t>肿瘤能预防吗？</a:t>
            </a:r>
            <a:endParaRPr lang="zh-CN" altLang="en-US" sz="5400" dirty="0">
              <a:solidFill>
                <a:schemeClr val="bg1"/>
              </a:solidFill>
              <a:latin typeface="微软雅黑" panose="020B0503020204020204" pitchFamily="34" charset="-122"/>
              <a:ea typeface="微软雅黑" panose="020B0503020204020204" pitchFamily="34" charset="-122"/>
              <a:cs typeface="+mj-cs"/>
            </a:endParaRPr>
          </a:p>
        </p:txBody>
      </p:sp>
      <p:grpSp>
        <p:nvGrpSpPr>
          <p:cNvPr id="10242" name="Group 4"/>
          <p:cNvGrpSpPr/>
          <p:nvPr/>
        </p:nvGrpSpPr>
        <p:grpSpPr>
          <a:xfrm>
            <a:off x="179388" y="6092825"/>
            <a:ext cx="5616575" cy="595313"/>
            <a:chOff x="113" y="3838"/>
            <a:chExt cx="3538" cy="375"/>
          </a:xfrm>
        </p:grpSpPr>
        <p:pic>
          <p:nvPicPr>
            <p:cNvPr id="10243" name="Picture 5" descr="hospital logo"/>
            <p:cNvPicPr>
              <a:picLocks noChangeAspect="1"/>
            </p:cNvPicPr>
            <p:nvPr/>
          </p:nvPicPr>
          <p:blipFill>
            <a:blip r:embed="rId1"/>
            <a:stretch>
              <a:fillRect/>
            </a:stretch>
          </p:blipFill>
          <p:spPr>
            <a:xfrm>
              <a:off x="113" y="3884"/>
              <a:ext cx="447" cy="329"/>
            </a:xfrm>
            <a:prstGeom prst="rect">
              <a:avLst/>
            </a:prstGeom>
            <a:noFill/>
            <a:ln w="9525">
              <a:noFill/>
            </a:ln>
          </p:spPr>
        </p:pic>
        <p:sp>
          <p:nvSpPr>
            <p:cNvPr id="10244" name="Text Box 6"/>
            <p:cNvSpPr txBox="1"/>
            <p:nvPr/>
          </p:nvSpPr>
          <p:spPr>
            <a:xfrm>
              <a:off x="612" y="3929"/>
              <a:ext cx="2223" cy="250"/>
            </a:xfrm>
            <a:prstGeom prst="rect">
              <a:avLst/>
            </a:prstGeom>
            <a:noFill/>
            <a:ln w="9525">
              <a:noFill/>
            </a:ln>
          </p:spPr>
          <p:txBody>
            <a:bodyPr anchor="t">
              <a:spAutoFit/>
            </a:bodyPr>
            <a:p>
              <a:pPr latinLnBrk="1">
                <a:spcBef>
                  <a:spcPct val="50000"/>
                </a:spcBef>
              </a:pPr>
              <a:r>
                <a:rPr lang="zh-CN" altLang="en-US" sz="2000" b="0" dirty="0">
                  <a:solidFill>
                    <a:srgbClr val="000099"/>
                  </a:solidFill>
                  <a:latin typeface="Arial" panose="020B0604020202020204" pitchFamily="34" charset="0"/>
                  <a:ea typeface="华文新魏" panose="02010800040101010101" pitchFamily="2" charset="-122"/>
                </a:rPr>
                <a:t>复旦大学上海医学院肿瘤学系</a:t>
              </a:r>
              <a:endParaRPr lang="zh-CN" altLang="en-US" sz="2000" b="0" dirty="0">
                <a:solidFill>
                  <a:srgbClr val="000099"/>
                </a:solidFill>
                <a:latin typeface="Arial" panose="020B0604020202020204" pitchFamily="34" charset="0"/>
                <a:ea typeface="华文新魏" panose="02010800040101010101" pitchFamily="2" charset="-122"/>
              </a:endParaRPr>
            </a:p>
          </p:txBody>
        </p:sp>
        <p:sp>
          <p:nvSpPr>
            <p:cNvPr id="10245" name="Line 7"/>
            <p:cNvSpPr/>
            <p:nvPr/>
          </p:nvSpPr>
          <p:spPr>
            <a:xfrm>
              <a:off x="295" y="3838"/>
              <a:ext cx="3356" cy="0"/>
            </a:xfrm>
            <a:prstGeom prst="line">
              <a:avLst/>
            </a:prstGeom>
            <a:ln w="9525" cap="flat" cmpd="sng">
              <a:solidFill>
                <a:schemeClr val="bg1"/>
              </a:solidFill>
              <a:prstDash val="solid"/>
              <a:round/>
              <a:headEnd type="none" w="med" len="med"/>
              <a:tailEnd type="none" w="med" len="med"/>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2"/>
          <p:cNvSpPr>
            <a:spLocks noGrp="1"/>
          </p:cNvSpPr>
          <p:nvPr>
            <p:ph type="title"/>
          </p:nvPr>
        </p:nvSpPr>
        <p:spPr>
          <a:ln/>
        </p:spPr>
        <p:txBody>
          <a:bodyPr vert="horz" wrap="square" lIns="450000" tIns="45720" rIns="450000" bIns="45720" anchor="ctr"/>
          <a:p>
            <a:pPr eaLnBrk="1" hangingPunct="1"/>
            <a:r>
              <a:rPr lang="en-US" altLang="zh-CN" dirty="0"/>
              <a:t>II</a:t>
            </a:r>
            <a:r>
              <a:rPr lang="zh-CN" altLang="en-US" dirty="0"/>
              <a:t>级预防 具体措施</a:t>
            </a:r>
            <a:endParaRPr lang="zh-CN" altLang="en-US" dirty="0"/>
          </a:p>
        </p:txBody>
      </p:sp>
      <p:sp>
        <p:nvSpPr>
          <p:cNvPr id="28674" name="Rectangle 3"/>
          <p:cNvSpPr>
            <a:spLocks noGrp="1"/>
          </p:cNvSpPr>
          <p:nvPr>
            <p:ph idx="1"/>
          </p:nvPr>
        </p:nvSpPr>
        <p:spPr>
          <a:xfrm>
            <a:off x="827088" y="1341438"/>
            <a:ext cx="7416800" cy="4700587"/>
          </a:xfrm>
          <a:ln/>
        </p:spPr>
        <p:txBody>
          <a:bodyPr vert="horz" wrap="square" lIns="91440" tIns="45720" rIns="91440" bIns="45720" anchor="t"/>
          <a:p>
            <a:pPr eaLnBrk="1" hangingPunct="1"/>
            <a:r>
              <a:rPr lang="zh-CN" altLang="en-US" b="1" dirty="0">
                <a:solidFill>
                  <a:schemeClr val="tx1"/>
                </a:solidFill>
              </a:rPr>
              <a:t>开展健康教育</a:t>
            </a:r>
            <a:endParaRPr lang="zh-CN" altLang="en-US" b="1" dirty="0">
              <a:solidFill>
                <a:schemeClr val="tx1"/>
              </a:solidFill>
            </a:endParaRPr>
          </a:p>
          <a:p>
            <a:pPr eaLnBrk="1" hangingPunct="1"/>
            <a:r>
              <a:rPr lang="zh-CN" altLang="en-US" b="1" dirty="0">
                <a:solidFill>
                  <a:srgbClr val="CCCEDF"/>
                </a:solidFill>
              </a:rPr>
              <a:t>警惕癌症的早期信号</a:t>
            </a:r>
            <a:endParaRPr lang="zh-CN" altLang="en-US" b="1" dirty="0">
              <a:solidFill>
                <a:srgbClr val="CCCEDF"/>
              </a:solidFill>
            </a:endParaRPr>
          </a:p>
          <a:p>
            <a:pPr eaLnBrk="1" hangingPunct="1"/>
            <a:r>
              <a:rPr lang="zh-CN" altLang="en-US" b="1" dirty="0">
                <a:solidFill>
                  <a:srgbClr val="CCCEDF"/>
                </a:solidFill>
              </a:rPr>
              <a:t>癌症的筛查</a:t>
            </a:r>
            <a:endParaRPr lang="zh-CN" altLang="en-US" b="1" dirty="0">
              <a:solidFill>
                <a:srgbClr val="CCCEDF"/>
              </a:solidFill>
            </a:endParaRPr>
          </a:p>
          <a:p>
            <a:pPr eaLnBrk="1" hangingPunct="1"/>
            <a:r>
              <a:rPr lang="zh-CN" altLang="en-US" b="1" dirty="0">
                <a:solidFill>
                  <a:srgbClr val="CCCEDF"/>
                </a:solidFill>
              </a:rPr>
              <a:t>遗传学知识在肿瘤预防中的作用</a:t>
            </a:r>
            <a:endParaRPr lang="zh-CN" altLang="en-US" b="1" dirty="0">
              <a:solidFill>
                <a:srgbClr val="CCCEDF"/>
              </a:solidFill>
            </a:endParaRPr>
          </a:p>
          <a:p>
            <a:pPr eaLnBrk="1" hangingPunct="1"/>
            <a:r>
              <a:rPr lang="zh-CN" altLang="en-US" b="1" dirty="0">
                <a:solidFill>
                  <a:srgbClr val="CCCEDF"/>
                </a:solidFill>
              </a:rPr>
              <a:t>及时治疗癌前病变</a:t>
            </a:r>
            <a:endParaRPr lang="zh-CN" altLang="en-US" b="1" dirty="0">
              <a:solidFill>
                <a:srgbClr val="CCCEDF"/>
              </a:solidFill>
            </a:endParaRPr>
          </a:p>
          <a:p>
            <a:pPr eaLnBrk="1" hangingPunct="1"/>
            <a:r>
              <a:rPr lang="zh-CN" altLang="en-US" b="1" dirty="0">
                <a:solidFill>
                  <a:srgbClr val="CCCEDF"/>
                </a:solidFill>
              </a:rPr>
              <a:t>早期肿瘤的合理治疗</a:t>
            </a:r>
            <a:endParaRPr lang="zh-CN" altLang="en-US" b="1" dirty="0">
              <a:solidFill>
                <a:srgbClr val="CCCEDF"/>
              </a:solidFill>
            </a:endParaRPr>
          </a:p>
        </p:txBody>
      </p:sp>
      <p:pic>
        <p:nvPicPr>
          <p:cNvPr id="28675" name="Picture 4" descr="j0240721"/>
          <p:cNvPicPr>
            <a:picLocks noChangeAspect="1"/>
          </p:cNvPicPr>
          <p:nvPr/>
        </p:nvPicPr>
        <p:blipFill>
          <a:blip r:embed="rId1"/>
          <a:stretch>
            <a:fillRect/>
          </a:stretch>
        </p:blipFill>
        <p:spPr>
          <a:xfrm>
            <a:off x="7667625" y="5084763"/>
            <a:ext cx="1476375" cy="1368425"/>
          </a:xfrm>
          <a:prstGeom prst="rect">
            <a:avLst/>
          </a:prstGeom>
          <a:noFill/>
          <a:ln w="9525">
            <a:noFill/>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2"/>
          <p:cNvSpPr>
            <a:spLocks noGrp="1"/>
          </p:cNvSpPr>
          <p:nvPr>
            <p:ph type="title" idx="4294967295"/>
          </p:nvPr>
        </p:nvSpPr>
        <p:spPr>
          <a:ln/>
        </p:spPr>
        <p:txBody>
          <a:bodyPr vert="horz" wrap="square" lIns="450000" tIns="45720" rIns="450000" bIns="45720" anchor="ctr"/>
          <a:p>
            <a:pPr eaLnBrk="1" hangingPunct="1"/>
            <a:r>
              <a:rPr lang="en-US" altLang="zh-CN" dirty="0"/>
              <a:t>II</a:t>
            </a:r>
            <a:r>
              <a:rPr lang="zh-CN" altLang="en-US" dirty="0"/>
              <a:t>级预防 具体措施</a:t>
            </a:r>
            <a:endParaRPr lang="zh-CN" altLang="en-US" dirty="0"/>
          </a:p>
        </p:txBody>
      </p:sp>
      <p:sp>
        <p:nvSpPr>
          <p:cNvPr id="29698" name="Rectangle 3"/>
          <p:cNvSpPr>
            <a:spLocks noGrp="1"/>
          </p:cNvSpPr>
          <p:nvPr>
            <p:ph type="body" idx="4294967295"/>
          </p:nvPr>
        </p:nvSpPr>
        <p:spPr>
          <a:xfrm>
            <a:off x="827088" y="1341438"/>
            <a:ext cx="7416800" cy="4700587"/>
          </a:xfrm>
          <a:ln/>
        </p:spPr>
        <p:txBody>
          <a:bodyPr vert="horz" wrap="square" lIns="91440" tIns="45720" rIns="91440" bIns="45720" anchor="t"/>
          <a:p>
            <a:pPr eaLnBrk="1" hangingPunct="1"/>
            <a:r>
              <a:rPr lang="zh-CN" altLang="en-US" b="1" dirty="0">
                <a:solidFill>
                  <a:srgbClr val="CCCEDF"/>
                </a:solidFill>
              </a:rPr>
              <a:t>开展健康教育</a:t>
            </a:r>
            <a:endParaRPr lang="zh-CN" altLang="en-US" b="1" dirty="0">
              <a:solidFill>
                <a:srgbClr val="CCCEDF"/>
              </a:solidFill>
            </a:endParaRPr>
          </a:p>
          <a:p>
            <a:pPr eaLnBrk="1" hangingPunct="1"/>
            <a:r>
              <a:rPr lang="zh-CN" altLang="en-US" b="1" dirty="0">
                <a:solidFill>
                  <a:schemeClr val="tx1"/>
                </a:solidFill>
              </a:rPr>
              <a:t>警惕癌症的早期信号</a:t>
            </a:r>
            <a:endParaRPr lang="zh-CN" altLang="en-US" b="1" dirty="0">
              <a:solidFill>
                <a:srgbClr val="CCCEDF"/>
              </a:solidFill>
            </a:endParaRPr>
          </a:p>
          <a:p>
            <a:pPr eaLnBrk="1" hangingPunct="1"/>
            <a:r>
              <a:rPr lang="zh-CN" altLang="en-US" b="1" dirty="0">
                <a:solidFill>
                  <a:srgbClr val="CCCEDF"/>
                </a:solidFill>
              </a:rPr>
              <a:t>癌症的筛查</a:t>
            </a:r>
            <a:endParaRPr lang="zh-CN" altLang="en-US" b="1" dirty="0">
              <a:solidFill>
                <a:srgbClr val="CCCEDF"/>
              </a:solidFill>
            </a:endParaRPr>
          </a:p>
          <a:p>
            <a:pPr eaLnBrk="1" hangingPunct="1"/>
            <a:r>
              <a:rPr lang="zh-CN" altLang="en-US" b="1" dirty="0">
                <a:solidFill>
                  <a:srgbClr val="CCCEDF"/>
                </a:solidFill>
              </a:rPr>
              <a:t>遗传学知识在肿瘤预防中的作用</a:t>
            </a:r>
            <a:endParaRPr lang="zh-CN" altLang="en-US" b="1" dirty="0">
              <a:solidFill>
                <a:srgbClr val="CCCEDF"/>
              </a:solidFill>
            </a:endParaRPr>
          </a:p>
          <a:p>
            <a:pPr eaLnBrk="1" hangingPunct="1"/>
            <a:r>
              <a:rPr lang="zh-CN" altLang="en-US" b="1" dirty="0">
                <a:solidFill>
                  <a:srgbClr val="CCCEDF"/>
                </a:solidFill>
              </a:rPr>
              <a:t>及时治疗癌前病变</a:t>
            </a:r>
            <a:endParaRPr lang="zh-CN" altLang="en-US" b="1" dirty="0">
              <a:solidFill>
                <a:srgbClr val="CCCEDF"/>
              </a:solidFill>
            </a:endParaRPr>
          </a:p>
          <a:p>
            <a:pPr eaLnBrk="1" hangingPunct="1"/>
            <a:r>
              <a:rPr lang="zh-CN" altLang="en-US" b="1" dirty="0">
                <a:solidFill>
                  <a:srgbClr val="CCCEDF"/>
                </a:solidFill>
              </a:rPr>
              <a:t>早期肿瘤的合理治疗</a:t>
            </a:r>
            <a:endParaRPr lang="zh-CN" altLang="en-US" b="1" dirty="0">
              <a:solidFill>
                <a:srgbClr val="CCCEDF"/>
              </a:solidFill>
            </a:endParaRPr>
          </a:p>
        </p:txBody>
      </p:sp>
      <p:pic>
        <p:nvPicPr>
          <p:cNvPr id="29699" name="Picture 4" descr="j0240721"/>
          <p:cNvPicPr>
            <a:picLocks noChangeAspect="1"/>
          </p:cNvPicPr>
          <p:nvPr/>
        </p:nvPicPr>
        <p:blipFill>
          <a:blip r:embed="rId1"/>
          <a:stretch>
            <a:fillRect/>
          </a:stretch>
        </p:blipFill>
        <p:spPr>
          <a:xfrm>
            <a:off x="7667625" y="5084763"/>
            <a:ext cx="1476375" cy="1368425"/>
          </a:xfrm>
          <a:prstGeom prst="rect">
            <a:avLst/>
          </a:prstGeom>
          <a:noFill/>
          <a:ln w="9525">
            <a:noFill/>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title"/>
          </p:nvPr>
        </p:nvSpPr>
        <p:spPr>
          <a:ln/>
        </p:spPr>
        <p:txBody>
          <a:bodyPr vert="horz" wrap="square" lIns="450000" tIns="45720" rIns="450000" bIns="45720" anchor="ctr"/>
          <a:p>
            <a:pPr eaLnBrk="1" hangingPunct="1"/>
            <a:r>
              <a:rPr lang="zh-CN" altLang="en-US" dirty="0">
                <a:solidFill>
                  <a:schemeClr val="tx1"/>
                </a:solidFill>
              </a:rPr>
              <a:t>癌症的早期信号</a:t>
            </a:r>
            <a:endParaRPr lang="zh-CN" altLang="en-US" dirty="0">
              <a:solidFill>
                <a:schemeClr val="tx1"/>
              </a:solidFill>
            </a:endParaRPr>
          </a:p>
        </p:txBody>
      </p:sp>
      <p:sp>
        <p:nvSpPr>
          <p:cNvPr id="30722" name="Rectangle 3"/>
          <p:cNvSpPr>
            <a:spLocks noGrp="1"/>
          </p:cNvSpPr>
          <p:nvPr>
            <p:ph sz="half" idx="1"/>
          </p:nvPr>
        </p:nvSpPr>
        <p:spPr>
          <a:xfrm>
            <a:off x="468313" y="1628775"/>
            <a:ext cx="4041775" cy="3529013"/>
          </a:xfrm>
          <a:ln/>
        </p:spPr>
        <p:txBody>
          <a:bodyPr vert="horz" wrap="square" lIns="91440" tIns="45720" rIns="91440" bIns="45720" anchor="t"/>
          <a:p>
            <a:pPr eaLnBrk="1" hangingPunct="1">
              <a:buClrTx/>
              <a:buSzTx/>
            </a:pPr>
            <a:r>
              <a:rPr lang="zh-CN" altLang="en-US" sz="3000" b="1" dirty="0">
                <a:latin typeface="+mn-lt"/>
                <a:ea typeface="+mn-ea"/>
                <a:cs typeface="+mn-cs"/>
              </a:rPr>
              <a:t>肿块增大，不痛不痒</a:t>
            </a:r>
            <a:endParaRPr lang="zh-CN" altLang="en-US" sz="3000" b="1" dirty="0">
              <a:latin typeface="+mn-lt"/>
              <a:ea typeface="+mn-ea"/>
              <a:cs typeface="+mn-cs"/>
            </a:endParaRPr>
          </a:p>
          <a:p>
            <a:pPr eaLnBrk="1" hangingPunct="1">
              <a:buClrTx/>
              <a:buSzTx/>
            </a:pPr>
            <a:r>
              <a:rPr lang="zh-CN" altLang="en-US" sz="3000" b="1" dirty="0">
                <a:latin typeface="+mn-lt"/>
                <a:ea typeface="+mn-ea"/>
                <a:cs typeface="+mn-cs"/>
              </a:rPr>
              <a:t>慢性溃疡，久治不愈</a:t>
            </a:r>
            <a:endParaRPr lang="zh-CN" altLang="en-US" sz="3000" b="1" dirty="0">
              <a:latin typeface="+mn-lt"/>
              <a:ea typeface="+mn-ea"/>
              <a:cs typeface="+mn-cs"/>
            </a:endParaRPr>
          </a:p>
          <a:p>
            <a:pPr eaLnBrk="1" hangingPunct="1">
              <a:buClrTx/>
              <a:buSzTx/>
            </a:pPr>
            <a:r>
              <a:rPr lang="zh-CN" altLang="en-US" sz="3000" b="1" dirty="0">
                <a:latin typeface="+mn-lt"/>
                <a:ea typeface="+mn-ea"/>
                <a:cs typeface="+mn-cs"/>
              </a:rPr>
              <a:t>吞咽不畅，胸口闷胀</a:t>
            </a:r>
            <a:endParaRPr lang="zh-CN" altLang="en-US" sz="3000" b="1" dirty="0">
              <a:latin typeface="+mn-lt"/>
              <a:ea typeface="+mn-ea"/>
              <a:cs typeface="+mn-cs"/>
            </a:endParaRPr>
          </a:p>
          <a:p>
            <a:pPr eaLnBrk="1" hangingPunct="1">
              <a:buClrTx/>
              <a:buSzTx/>
            </a:pPr>
            <a:r>
              <a:rPr lang="zh-CN" altLang="en-US" sz="3000" b="1" dirty="0">
                <a:latin typeface="+mn-lt"/>
                <a:ea typeface="+mn-ea"/>
                <a:cs typeface="+mn-cs"/>
              </a:rPr>
              <a:t>心口嘈杂，上腹保胀</a:t>
            </a:r>
            <a:endParaRPr lang="zh-CN" altLang="en-US" sz="3000" b="1" dirty="0">
              <a:latin typeface="+mn-lt"/>
              <a:ea typeface="+mn-ea"/>
              <a:cs typeface="+mn-cs"/>
            </a:endParaRPr>
          </a:p>
          <a:p>
            <a:pPr eaLnBrk="1" hangingPunct="1">
              <a:buClrTx/>
              <a:buSzTx/>
            </a:pPr>
            <a:r>
              <a:rPr lang="zh-CN" altLang="en-US" sz="3000" b="1" dirty="0">
                <a:latin typeface="+mn-lt"/>
                <a:ea typeface="+mn-ea"/>
                <a:cs typeface="+mn-cs"/>
              </a:rPr>
              <a:t>肝区疼痛，反复发作</a:t>
            </a:r>
            <a:endParaRPr lang="zh-CN" altLang="en-US" sz="3000" b="1" dirty="0">
              <a:latin typeface="+mn-lt"/>
              <a:ea typeface="+mn-ea"/>
              <a:cs typeface="+mn-cs"/>
            </a:endParaRPr>
          </a:p>
          <a:p>
            <a:pPr eaLnBrk="1" hangingPunct="1">
              <a:buClrTx/>
              <a:buSzTx/>
            </a:pPr>
            <a:r>
              <a:rPr lang="zh-CN" altLang="en-US" sz="3000" b="1" dirty="0">
                <a:latin typeface="+mn-lt"/>
                <a:ea typeface="+mn-ea"/>
                <a:cs typeface="+mn-cs"/>
              </a:rPr>
              <a:t>咳嗽痰血，胸痛发作</a:t>
            </a:r>
            <a:endParaRPr lang="zh-CN" altLang="en-US" sz="3000" b="1" dirty="0">
              <a:latin typeface="+mn-lt"/>
              <a:ea typeface="+mn-ea"/>
              <a:cs typeface="+mn-cs"/>
            </a:endParaRPr>
          </a:p>
          <a:p>
            <a:pPr eaLnBrk="1" hangingPunct="1">
              <a:buClrTx/>
              <a:buSzTx/>
              <a:buNone/>
            </a:pPr>
            <a:endParaRPr lang="en-US" altLang="zh-CN" sz="3000" b="1" dirty="0">
              <a:latin typeface="+mn-lt"/>
              <a:ea typeface="隶书" panose="02010509060101010101" pitchFamily="49" charset="-122"/>
              <a:cs typeface="+mn-cs"/>
            </a:endParaRPr>
          </a:p>
        </p:txBody>
      </p:sp>
      <p:sp>
        <p:nvSpPr>
          <p:cNvPr id="30723" name="Rectangle 4"/>
          <p:cNvSpPr>
            <a:spLocks noGrp="1"/>
          </p:cNvSpPr>
          <p:nvPr>
            <p:ph sz="half" idx="2"/>
          </p:nvPr>
        </p:nvSpPr>
        <p:spPr>
          <a:xfrm>
            <a:off x="4572000" y="1628775"/>
            <a:ext cx="4041775" cy="3600450"/>
          </a:xfrm>
          <a:ln/>
        </p:spPr>
        <p:txBody>
          <a:bodyPr vert="horz" wrap="square" lIns="91440" tIns="45720" rIns="91440" bIns="45720" anchor="t"/>
          <a:p>
            <a:pPr eaLnBrk="1" hangingPunct="1">
              <a:buClrTx/>
              <a:buSzTx/>
            </a:pPr>
            <a:r>
              <a:rPr lang="zh-CN" altLang="en-US" sz="3000" b="1" dirty="0">
                <a:latin typeface="+mn-lt"/>
                <a:ea typeface="+mn-ea"/>
                <a:cs typeface="+mn-cs"/>
              </a:rPr>
              <a:t>鼻涕带血，鼻塞耳鸣</a:t>
            </a:r>
            <a:endParaRPr lang="zh-CN" altLang="en-US" sz="3000" b="1" dirty="0">
              <a:latin typeface="+mn-lt"/>
              <a:ea typeface="+mn-ea"/>
              <a:cs typeface="+mn-cs"/>
            </a:endParaRPr>
          </a:p>
          <a:p>
            <a:pPr eaLnBrk="1" hangingPunct="1">
              <a:buClrTx/>
              <a:buSzTx/>
            </a:pPr>
            <a:r>
              <a:rPr lang="zh-CN" altLang="en-US" sz="3000" b="1" dirty="0">
                <a:latin typeface="+mn-lt"/>
                <a:ea typeface="+mn-ea"/>
                <a:cs typeface="+mn-cs"/>
              </a:rPr>
              <a:t>便带粘血，便细变形</a:t>
            </a:r>
            <a:endParaRPr lang="zh-CN" altLang="en-US" sz="3000" b="1" dirty="0">
              <a:latin typeface="+mn-lt"/>
              <a:ea typeface="+mn-ea"/>
              <a:cs typeface="+mn-cs"/>
            </a:endParaRPr>
          </a:p>
          <a:p>
            <a:pPr eaLnBrk="1" hangingPunct="1">
              <a:buClrTx/>
              <a:buSzTx/>
            </a:pPr>
            <a:r>
              <a:rPr lang="zh-CN" altLang="en-US" sz="3000" b="1" dirty="0">
                <a:latin typeface="+mn-lt"/>
                <a:ea typeface="+mn-ea"/>
                <a:cs typeface="+mn-cs"/>
              </a:rPr>
              <a:t>乳房肿块，乳头溢液</a:t>
            </a:r>
            <a:endParaRPr lang="zh-CN" altLang="en-US" sz="3000" b="1" dirty="0">
              <a:latin typeface="+mn-lt"/>
              <a:ea typeface="+mn-ea"/>
              <a:cs typeface="+mn-cs"/>
            </a:endParaRPr>
          </a:p>
          <a:p>
            <a:pPr eaLnBrk="1" hangingPunct="1">
              <a:buClrTx/>
              <a:buSzTx/>
            </a:pPr>
            <a:r>
              <a:rPr lang="zh-CN" altLang="en-US" sz="3000" b="1" dirty="0">
                <a:latin typeface="+mn-lt"/>
                <a:ea typeface="+mn-ea"/>
                <a:cs typeface="+mn-cs"/>
              </a:rPr>
              <a:t>白带增多，阴道流血</a:t>
            </a:r>
            <a:endParaRPr lang="zh-CN" altLang="en-US" sz="3000" b="1" dirty="0">
              <a:latin typeface="+mn-lt"/>
              <a:ea typeface="+mn-ea"/>
              <a:cs typeface="+mn-cs"/>
            </a:endParaRPr>
          </a:p>
          <a:p>
            <a:pPr eaLnBrk="1" hangingPunct="1">
              <a:buClrTx/>
              <a:buSzTx/>
            </a:pPr>
            <a:r>
              <a:rPr lang="zh-CN" altLang="en-US" sz="3000" b="1" dirty="0">
                <a:latin typeface="+mn-lt"/>
                <a:ea typeface="+mn-ea"/>
                <a:cs typeface="+mn-cs"/>
              </a:rPr>
              <a:t>无痛血尿，间歇出现</a:t>
            </a:r>
            <a:endParaRPr lang="zh-CN" altLang="en-US" sz="3000" b="1" dirty="0">
              <a:latin typeface="+mn-lt"/>
              <a:ea typeface="+mn-ea"/>
              <a:cs typeface="+mn-cs"/>
            </a:endParaRPr>
          </a:p>
          <a:p>
            <a:pPr eaLnBrk="1" hangingPunct="1">
              <a:buClrTx/>
              <a:buSzTx/>
            </a:pPr>
            <a:r>
              <a:rPr lang="zh-CN" altLang="en-US" sz="3000" b="1" dirty="0">
                <a:latin typeface="+mn-lt"/>
                <a:ea typeface="+mn-ea"/>
                <a:cs typeface="+mn-cs"/>
              </a:rPr>
              <a:t>贫血发热，淋巴肿大</a:t>
            </a:r>
            <a:endParaRPr lang="zh-CN" altLang="en-US" sz="3000" b="1" dirty="0">
              <a:latin typeface="+mn-lt"/>
              <a:ea typeface="+mn-ea"/>
              <a:cs typeface="+mn-cs"/>
            </a:endParaRPr>
          </a:p>
        </p:txBody>
      </p:sp>
      <p:pic>
        <p:nvPicPr>
          <p:cNvPr id="30724" name="Picture 5" descr="j0252117"/>
          <p:cNvPicPr>
            <a:picLocks noChangeAspect="1"/>
          </p:cNvPicPr>
          <p:nvPr/>
        </p:nvPicPr>
        <p:blipFill>
          <a:blip r:embed="rId1"/>
          <a:stretch>
            <a:fillRect/>
          </a:stretch>
        </p:blipFill>
        <p:spPr>
          <a:xfrm>
            <a:off x="7318375" y="5661025"/>
            <a:ext cx="1825625" cy="781050"/>
          </a:xfrm>
          <a:prstGeom prst="rect">
            <a:avLst/>
          </a:prstGeom>
          <a:noFill/>
          <a:ln w="9525">
            <a:noFill/>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2"/>
          <p:cNvSpPr>
            <a:spLocks noGrp="1"/>
          </p:cNvSpPr>
          <p:nvPr>
            <p:ph type="title"/>
          </p:nvPr>
        </p:nvSpPr>
        <p:spPr>
          <a:ln/>
        </p:spPr>
        <p:txBody>
          <a:bodyPr vert="horz" wrap="square" lIns="450000" tIns="45720" rIns="450000" bIns="45720" anchor="ctr"/>
          <a:p>
            <a:pPr eaLnBrk="1" hangingPunct="1"/>
            <a:r>
              <a:rPr lang="en-US" altLang="zh-CN" dirty="0"/>
              <a:t>II</a:t>
            </a:r>
            <a:r>
              <a:rPr lang="zh-CN" altLang="en-US" dirty="0"/>
              <a:t>级预防 具体措施</a:t>
            </a:r>
            <a:endParaRPr lang="zh-CN" altLang="en-US" dirty="0"/>
          </a:p>
        </p:txBody>
      </p:sp>
      <p:sp>
        <p:nvSpPr>
          <p:cNvPr id="31746" name="Rectangle 3"/>
          <p:cNvSpPr>
            <a:spLocks noGrp="1"/>
          </p:cNvSpPr>
          <p:nvPr>
            <p:ph idx="1"/>
          </p:nvPr>
        </p:nvSpPr>
        <p:spPr>
          <a:xfrm>
            <a:off x="827088" y="1341438"/>
            <a:ext cx="7416800" cy="4700587"/>
          </a:xfrm>
          <a:ln/>
        </p:spPr>
        <p:txBody>
          <a:bodyPr vert="horz" wrap="square" lIns="91440" tIns="45720" rIns="91440" bIns="45720" anchor="t"/>
          <a:p>
            <a:pPr eaLnBrk="1" hangingPunct="1"/>
            <a:r>
              <a:rPr lang="zh-CN" altLang="en-US" b="1" dirty="0">
                <a:solidFill>
                  <a:srgbClr val="CCCEDF"/>
                </a:solidFill>
              </a:rPr>
              <a:t>开展健康教育</a:t>
            </a:r>
            <a:endParaRPr lang="zh-CN" altLang="en-US" b="1" dirty="0">
              <a:solidFill>
                <a:srgbClr val="CCCEDF"/>
              </a:solidFill>
            </a:endParaRPr>
          </a:p>
          <a:p>
            <a:pPr eaLnBrk="1" hangingPunct="1"/>
            <a:r>
              <a:rPr lang="zh-CN" altLang="en-US" b="1" dirty="0">
                <a:solidFill>
                  <a:srgbClr val="CCCEDF"/>
                </a:solidFill>
              </a:rPr>
              <a:t>警惕癌症的早期信号</a:t>
            </a:r>
            <a:endParaRPr lang="zh-CN" altLang="en-US" b="1" dirty="0">
              <a:solidFill>
                <a:srgbClr val="CCCEDF"/>
              </a:solidFill>
            </a:endParaRPr>
          </a:p>
          <a:p>
            <a:pPr eaLnBrk="1" hangingPunct="1"/>
            <a:r>
              <a:rPr lang="zh-CN" altLang="en-US" b="1" dirty="0"/>
              <a:t>癌症的筛查</a:t>
            </a:r>
            <a:endParaRPr lang="zh-CN" altLang="en-US" b="1" dirty="0"/>
          </a:p>
          <a:p>
            <a:pPr eaLnBrk="1" hangingPunct="1"/>
            <a:r>
              <a:rPr lang="zh-CN" altLang="en-US" b="1" dirty="0">
                <a:solidFill>
                  <a:srgbClr val="CCCEDF"/>
                </a:solidFill>
              </a:rPr>
              <a:t>遗传学知识在肿瘤预防中的作用</a:t>
            </a:r>
            <a:endParaRPr lang="zh-CN" altLang="en-US" b="1" dirty="0">
              <a:solidFill>
                <a:srgbClr val="CCCEDF"/>
              </a:solidFill>
            </a:endParaRPr>
          </a:p>
          <a:p>
            <a:pPr eaLnBrk="1" hangingPunct="1"/>
            <a:r>
              <a:rPr lang="zh-CN" altLang="en-US" b="1" dirty="0">
                <a:solidFill>
                  <a:srgbClr val="CCCEDF"/>
                </a:solidFill>
              </a:rPr>
              <a:t>及时治疗癌前病变</a:t>
            </a:r>
            <a:endParaRPr lang="zh-CN" altLang="en-US" b="1" dirty="0">
              <a:solidFill>
                <a:srgbClr val="CCCEDF"/>
              </a:solidFill>
            </a:endParaRPr>
          </a:p>
          <a:p>
            <a:pPr eaLnBrk="1" hangingPunct="1"/>
            <a:r>
              <a:rPr lang="zh-CN" altLang="en-US" b="1" dirty="0">
                <a:solidFill>
                  <a:srgbClr val="CCCEDF"/>
                </a:solidFill>
              </a:rPr>
              <a:t>早期肿瘤的合理治疗</a:t>
            </a:r>
            <a:endParaRPr lang="zh-CN" altLang="en-US" b="1" dirty="0">
              <a:solidFill>
                <a:srgbClr val="CCCEDF"/>
              </a:solidFill>
            </a:endParaRPr>
          </a:p>
        </p:txBody>
      </p:sp>
      <p:pic>
        <p:nvPicPr>
          <p:cNvPr id="31747" name="Picture 4" descr="j0240721"/>
          <p:cNvPicPr>
            <a:picLocks noChangeAspect="1"/>
          </p:cNvPicPr>
          <p:nvPr/>
        </p:nvPicPr>
        <p:blipFill>
          <a:blip r:embed="rId1"/>
          <a:stretch>
            <a:fillRect/>
          </a:stretch>
        </p:blipFill>
        <p:spPr>
          <a:xfrm>
            <a:off x="7667625" y="5084763"/>
            <a:ext cx="1476375" cy="1368425"/>
          </a:xfrm>
          <a:prstGeom prst="rect">
            <a:avLst/>
          </a:prstGeom>
          <a:noFill/>
          <a:ln w="9525">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p:nvPr>
        </p:nvSpPr>
        <p:spPr>
          <a:xfrm>
            <a:off x="0" y="152400"/>
            <a:ext cx="9144000" cy="908050"/>
          </a:xfrm>
          <a:ln/>
        </p:spPr>
        <p:txBody>
          <a:bodyPr vert="horz" wrap="square" lIns="450000" tIns="45720" rIns="450000" bIns="45720" anchor="ctr"/>
          <a:p>
            <a:pPr eaLnBrk="1" hangingPunct="1"/>
            <a:r>
              <a:rPr lang="zh-CN" altLang="en-US" dirty="0"/>
              <a:t>癌症的筛查</a:t>
            </a:r>
            <a:endParaRPr lang="zh-CN" altLang="en-US" dirty="0"/>
          </a:p>
        </p:txBody>
      </p:sp>
      <p:sp>
        <p:nvSpPr>
          <p:cNvPr id="32770" name="Rectangle 3"/>
          <p:cNvSpPr>
            <a:spLocks noGrp="1"/>
          </p:cNvSpPr>
          <p:nvPr>
            <p:ph idx="1"/>
          </p:nvPr>
        </p:nvSpPr>
        <p:spPr>
          <a:xfrm>
            <a:off x="447675" y="1279525"/>
            <a:ext cx="8229600" cy="5292725"/>
          </a:xfrm>
          <a:ln/>
        </p:spPr>
        <p:txBody>
          <a:bodyPr vert="horz" wrap="square" lIns="91440" tIns="45720" rIns="91440" bIns="45720" anchor="t"/>
          <a:p>
            <a:pPr eaLnBrk="1" hangingPunct="1">
              <a:lnSpc>
                <a:spcPct val="90000"/>
              </a:lnSpc>
            </a:pPr>
            <a:endParaRPr lang="en-US" altLang="zh-CN" sz="2400" dirty="0"/>
          </a:p>
          <a:p>
            <a:pPr eaLnBrk="1" hangingPunct="1">
              <a:lnSpc>
                <a:spcPct val="90000"/>
              </a:lnSpc>
            </a:pPr>
            <a:r>
              <a:rPr lang="zh-CN" altLang="en-US" sz="2400" dirty="0"/>
              <a:t>癌症筛查（</a:t>
            </a:r>
            <a:r>
              <a:rPr lang="en-US" altLang="zh-CN" sz="2400" dirty="0"/>
              <a:t>Screening</a:t>
            </a:r>
            <a:r>
              <a:rPr lang="zh-CN" altLang="en-US" sz="2400" dirty="0"/>
              <a:t>）是对某些人群用快速的试验、检查或其他方法进行广泛的检查。</a:t>
            </a:r>
            <a:endParaRPr lang="zh-CN" altLang="en-US" sz="2400" dirty="0"/>
          </a:p>
          <a:p>
            <a:pPr eaLnBrk="1" hangingPunct="1">
              <a:lnSpc>
                <a:spcPct val="90000"/>
              </a:lnSpc>
            </a:pPr>
            <a:endParaRPr lang="zh-CN" altLang="en-US" sz="2400" dirty="0"/>
          </a:p>
          <a:p>
            <a:pPr eaLnBrk="1" hangingPunct="1">
              <a:lnSpc>
                <a:spcPct val="90000"/>
              </a:lnSpc>
            </a:pPr>
            <a:r>
              <a:rPr lang="zh-CN" altLang="en-US" sz="2400" dirty="0"/>
              <a:t>筛查人群：易患某种肿瘤的高危人群</a:t>
            </a:r>
            <a:endParaRPr lang="zh-CN" altLang="en-US" sz="2400" dirty="0"/>
          </a:p>
          <a:p>
            <a:pPr eaLnBrk="1" hangingPunct="1">
              <a:lnSpc>
                <a:spcPct val="90000"/>
              </a:lnSpc>
            </a:pPr>
            <a:endParaRPr lang="zh-CN" altLang="en-US" sz="2400" dirty="0"/>
          </a:p>
          <a:p>
            <a:pPr eaLnBrk="1" hangingPunct="1">
              <a:lnSpc>
                <a:spcPct val="90000"/>
              </a:lnSpc>
              <a:buFont typeface="Wingdings" panose="05000000000000000000" pitchFamily="2" charset="2"/>
              <a:buChar char="p"/>
            </a:pPr>
            <a:r>
              <a:rPr lang="zh-CN" altLang="en-US" sz="2400" dirty="0"/>
              <a:t>需要进行筛查的肿瘤应具有以下特征： </a:t>
            </a:r>
            <a:br>
              <a:rPr lang="zh-CN" altLang="en-US" sz="2400" dirty="0"/>
            </a:br>
            <a:r>
              <a:rPr lang="en-US" altLang="zh-CN" sz="2400" dirty="0"/>
              <a:t>  1</a:t>
            </a:r>
            <a:r>
              <a:rPr lang="zh-CN" altLang="en-US" sz="2400" dirty="0"/>
              <a:t>、严重的危害性</a:t>
            </a:r>
            <a:endParaRPr lang="en-US" altLang="zh-CN" sz="2400" dirty="0"/>
          </a:p>
          <a:p>
            <a:pPr eaLnBrk="1" hangingPunct="1">
              <a:lnSpc>
                <a:spcPct val="90000"/>
              </a:lnSpc>
              <a:buNone/>
            </a:pPr>
            <a:r>
              <a:rPr lang="en-US" altLang="zh-CN" sz="2400" dirty="0"/>
              <a:t>      2</a:t>
            </a:r>
            <a:r>
              <a:rPr lang="zh-CN" altLang="en-US" sz="2400" dirty="0"/>
              <a:t>、较好的治疗方法</a:t>
            </a:r>
            <a:endParaRPr lang="en-US" altLang="zh-CN" sz="2400" dirty="0"/>
          </a:p>
          <a:p>
            <a:pPr eaLnBrk="1" hangingPunct="1">
              <a:lnSpc>
                <a:spcPct val="90000"/>
              </a:lnSpc>
              <a:buNone/>
            </a:pPr>
            <a:r>
              <a:rPr lang="en-US" altLang="zh-CN" sz="2400" dirty="0"/>
              <a:t>      3</a:t>
            </a:r>
            <a:r>
              <a:rPr lang="zh-CN" altLang="en-US" sz="2400" dirty="0"/>
              <a:t>、疾病有足够长的临床前期或癌前病变期，可干预 </a:t>
            </a:r>
            <a:br>
              <a:rPr lang="zh-CN" altLang="en-US" sz="2400" dirty="0"/>
            </a:br>
            <a:r>
              <a:rPr lang="zh-CN" altLang="en-US" sz="2400" dirty="0"/>
              <a:t> </a:t>
            </a:r>
            <a:r>
              <a:rPr lang="en-US" altLang="zh-CN" sz="2400" dirty="0"/>
              <a:t>4</a:t>
            </a:r>
            <a:r>
              <a:rPr lang="zh-CN" altLang="en-US" sz="2400" dirty="0"/>
              <a:t>、筛查方法可靠，简单，经济</a:t>
            </a:r>
            <a:br>
              <a:rPr lang="zh-CN" altLang="en-US" sz="2400" dirty="0"/>
            </a:br>
            <a:br>
              <a:rPr lang="zh-CN" altLang="en-US" sz="2400" dirty="0"/>
            </a:b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2"/>
          <p:cNvSpPr>
            <a:spLocks noGrp="1"/>
          </p:cNvSpPr>
          <p:nvPr>
            <p:ph type="title"/>
          </p:nvPr>
        </p:nvSpPr>
        <p:spPr>
          <a:ln/>
        </p:spPr>
        <p:txBody>
          <a:bodyPr vert="horz" wrap="square" lIns="450000" tIns="45720" rIns="450000" bIns="45720" anchor="ctr"/>
          <a:p>
            <a:pPr eaLnBrk="1" hangingPunct="1"/>
            <a:r>
              <a:rPr lang="zh-CN" altLang="en-US" b="0" dirty="0">
                <a:ea typeface="隶书" panose="02010509060101010101" pitchFamily="49" charset="-122"/>
              </a:rPr>
              <a:t>癌症的筛查</a:t>
            </a:r>
            <a:endParaRPr lang="zh-CN" altLang="en-US" b="0" dirty="0">
              <a:ea typeface="隶书" panose="02010509060101010101" pitchFamily="49" charset="-122"/>
            </a:endParaRPr>
          </a:p>
        </p:txBody>
      </p:sp>
      <p:sp>
        <p:nvSpPr>
          <p:cNvPr id="33794" name="Rectangle 3"/>
          <p:cNvSpPr>
            <a:spLocks noGrp="1"/>
          </p:cNvSpPr>
          <p:nvPr>
            <p:ph type="body" sz="half" idx="1"/>
          </p:nvPr>
        </p:nvSpPr>
        <p:spPr>
          <a:xfrm>
            <a:off x="323850" y="1557338"/>
            <a:ext cx="8569325" cy="4270375"/>
          </a:xfrm>
          <a:ln/>
        </p:spPr>
        <p:txBody>
          <a:bodyPr vert="horz" wrap="square" lIns="91440" tIns="45720" rIns="91440" bIns="45720" anchor="t"/>
          <a:p>
            <a:pPr eaLnBrk="1" hangingPunct="1">
              <a:buClrTx/>
              <a:buSzTx/>
              <a:buFont typeface="Wingdings 2" panose="05020102010507070707" pitchFamily="18" charset="2"/>
            </a:pPr>
            <a:r>
              <a:rPr lang="zh-CN" altLang="en-US" b="1" dirty="0">
                <a:ea typeface="隶书" panose="02010509060101010101" pitchFamily="49" charset="-122"/>
              </a:rPr>
              <a:t>世界卫生组织推荐的无症状人群的筛查</a:t>
            </a:r>
            <a:endParaRPr lang="en-US" altLang="zh-CN" b="1" dirty="0">
              <a:ea typeface="隶书" panose="02010509060101010101" pitchFamily="49" charset="-122"/>
            </a:endParaRPr>
          </a:p>
          <a:p>
            <a:pPr lvl="1" eaLnBrk="1" hangingPunct="1"/>
            <a:r>
              <a:rPr lang="zh-CN" altLang="en-US" b="1" dirty="0">
                <a:ea typeface="隶书" panose="02010509060101010101" pitchFamily="49" charset="-122"/>
              </a:rPr>
              <a:t>宫颈涂片：子宫颈癌</a:t>
            </a:r>
            <a:endParaRPr lang="en-US" altLang="zh-CN" b="1" dirty="0">
              <a:ea typeface="隶书" panose="02010509060101010101" pitchFamily="49" charset="-122"/>
            </a:endParaRPr>
          </a:p>
          <a:p>
            <a:pPr lvl="1" eaLnBrk="1" hangingPunct="1"/>
            <a:r>
              <a:rPr lang="zh-CN" altLang="en-US" b="1" dirty="0">
                <a:ea typeface="隶书" panose="02010509060101010101" pitchFamily="49" charset="-122"/>
              </a:rPr>
              <a:t>大便隐血：大肠癌</a:t>
            </a:r>
            <a:endParaRPr lang="en-US" altLang="zh-CN" b="1" dirty="0">
              <a:ea typeface="隶书" panose="02010509060101010101" pitchFamily="49" charset="-122"/>
            </a:endParaRPr>
          </a:p>
          <a:p>
            <a:pPr lvl="1" eaLnBrk="1" hangingPunct="1"/>
            <a:r>
              <a:rPr lang="zh-CN" altLang="en-US" b="1" dirty="0">
                <a:ea typeface="隶书" panose="02010509060101010101" pitchFamily="49" charset="-122"/>
              </a:rPr>
              <a:t>乳腺</a:t>
            </a:r>
            <a:r>
              <a:rPr lang="en-US" altLang="zh-CN" b="1" dirty="0">
                <a:ea typeface="隶书" panose="02010509060101010101" pitchFamily="49" charset="-122"/>
              </a:rPr>
              <a:t>X</a:t>
            </a:r>
            <a:r>
              <a:rPr lang="zh-CN" altLang="en-US" b="1" dirty="0">
                <a:ea typeface="隶书" panose="02010509060101010101" pitchFamily="49" charset="-122"/>
              </a:rPr>
              <a:t>线：乳腺癌</a:t>
            </a:r>
            <a:endParaRPr lang="zh-CN" altLang="en-US" b="1" dirty="0">
              <a:ea typeface="隶书" panose="02010509060101010101" pitchFamily="49"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
          <p:cNvSpPr>
            <a:spLocks noGrp="1"/>
          </p:cNvSpPr>
          <p:nvPr>
            <p:ph type="title" idx="4294967295"/>
          </p:nvPr>
        </p:nvSpPr>
        <p:spPr>
          <a:ln/>
        </p:spPr>
        <p:txBody>
          <a:bodyPr vert="horz" wrap="square" lIns="450000" tIns="45720" rIns="450000" bIns="45720" anchor="ctr"/>
          <a:p>
            <a:r>
              <a:rPr lang="zh-CN" altLang="en-US" dirty="0">
                <a:latin typeface="宋体" panose="02010600030101010101" pitchFamily="2" charset="-122"/>
                <a:ea typeface="宋体" panose="02010600030101010101" pitchFamily="2" charset="-122"/>
              </a:rPr>
              <a:t>西方国家的乳腺</a:t>
            </a:r>
            <a:r>
              <a:rPr lang="en-US" altLang="zh-CN" dirty="0">
                <a:latin typeface="宋体" panose="02010600030101010101" pitchFamily="2" charset="-122"/>
                <a:ea typeface="宋体" panose="02010600030101010101" pitchFamily="2" charset="-122"/>
              </a:rPr>
              <a:t>X</a:t>
            </a:r>
            <a:r>
              <a:rPr lang="zh-CN" altLang="en-US" dirty="0">
                <a:latin typeface="宋体" panose="02010600030101010101" pitchFamily="2" charset="-122"/>
                <a:ea typeface="宋体" panose="02010600030101010101" pitchFamily="2" charset="-122"/>
              </a:rPr>
              <a:t>线普查</a:t>
            </a:r>
            <a:endParaRPr lang="zh-CN" altLang="en-US" dirty="0">
              <a:latin typeface="宋体" panose="02010600030101010101" pitchFamily="2" charset="-122"/>
              <a:ea typeface="宋体" panose="02010600030101010101" pitchFamily="2" charset="-122"/>
            </a:endParaRPr>
          </a:p>
        </p:txBody>
      </p:sp>
      <p:sp>
        <p:nvSpPr>
          <p:cNvPr id="34818" name="内容占位符 2"/>
          <p:cNvSpPr>
            <a:spLocks noGrp="1"/>
          </p:cNvSpPr>
          <p:nvPr>
            <p:ph idx="4294967295"/>
          </p:nvPr>
        </p:nvSpPr>
        <p:spPr>
          <a:ln/>
        </p:spPr>
        <p:txBody>
          <a:bodyPr vert="horz" wrap="square" lIns="91440" tIns="45720" rIns="91440" bIns="45720" anchor="t"/>
          <a:p>
            <a:pPr lvl="1"/>
            <a:r>
              <a:rPr lang="zh-CN" altLang="en-US" dirty="0">
                <a:ea typeface="宋体" panose="02010600030101010101" pitchFamily="2" charset="-122"/>
              </a:rPr>
              <a:t>降低</a:t>
            </a:r>
            <a:r>
              <a:rPr lang="en-US" altLang="zh-CN" dirty="0">
                <a:ea typeface="宋体" panose="02010600030101010101" pitchFamily="2" charset="-122"/>
              </a:rPr>
              <a:t>20</a:t>
            </a:r>
            <a:r>
              <a:rPr lang="zh-CN" altLang="en-US" dirty="0">
                <a:ea typeface="宋体" panose="02010600030101010101" pitchFamily="2" charset="-122"/>
              </a:rPr>
              <a:t>－</a:t>
            </a:r>
            <a:r>
              <a:rPr lang="en-US" altLang="zh-CN" dirty="0">
                <a:ea typeface="宋体" panose="02010600030101010101" pitchFamily="2" charset="-122"/>
              </a:rPr>
              <a:t>40</a:t>
            </a:r>
            <a:r>
              <a:rPr lang="zh-CN" altLang="en-US" dirty="0">
                <a:ea typeface="宋体" panose="02010600030101010101" pitchFamily="2" charset="-122"/>
              </a:rPr>
              <a:t>％乳腺癌死亡率</a:t>
            </a:r>
            <a:endParaRPr lang="en-US" altLang="zh-CN" dirty="0">
              <a:ea typeface="宋体" panose="02010600030101010101" pitchFamily="2" charset="-122"/>
            </a:endParaRPr>
          </a:p>
          <a:p>
            <a:pPr lvl="1"/>
            <a:r>
              <a:rPr lang="zh-CN" altLang="en-US" dirty="0">
                <a:ea typeface="宋体" panose="02010600030101010101" pitchFamily="2" charset="-122"/>
              </a:rPr>
              <a:t>医疗保障常规：</a:t>
            </a:r>
            <a:r>
              <a:rPr lang="en-US" altLang="zh-CN" dirty="0">
                <a:ea typeface="宋体" panose="02010600030101010101" pitchFamily="2" charset="-122"/>
              </a:rPr>
              <a:t>40-69</a:t>
            </a:r>
            <a:r>
              <a:rPr lang="zh-CN" altLang="en-US" dirty="0">
                <a:ea typeface="宋体" panose="02010600030101010101" pitchFamily="2" charset="-122"/>
              </a:rPr>
              <a:t>岁女性，每</a:t>
            </a:r>
            <a:r>
              <a:rPr lang="en-US" altLang="zh-CN" dirty="0">
                <a:ea typeface="宋体" panose="02010600030101010101" pitchFamily="2" charset="-122"/>
              </a:rPr>
              <a:t>1-2</a:t>
            </a:r>
            <a:r>
              <a:rPr lang="zh-CN" altLang="en-US" dirty="0">
                <a:ea typeface="宋体" panose="02010600030101010101" pitchFamily="2" charset="-122"/>
              </a:rPr>
              <a:t>年一次</a:t>
            </a:r>
            <a:endParaRPr lang="zh-CN" altLang="en-US" dirty="0">
              <a:ea typeface="宋体" panose="02010600030101010101" pitchFamily="2" charset="-122"/>
            </a:endParaRPr>
          </a:p>
          <a:p>
            <a:pPr lvl="1"/>
            <a:r>
              <a:rPr lang="zh-CN" altLang="en-US" dirty="0">
                <a:ea typeface="宋体" panose="02010600030101010101" pitchFamily="2" charset="-122"/>
              </a:rPr>
              <a:t>当前正受到挑战（过度诊断、成本高）</a:t>
            </a:r>
            <a:endParaRPr lang="zh-CN" altLang="en-US" dirty="0">
              <a:ea typeface="宋体" panose="02010600030101010101" pitchFamily="2" charset="-122"/>
            </a:endParaRPr>
          </a:p>
          <a:p>
            <a:pPr lvl="1">
              <a:buFont typeface="Wingdings" panose="05000000000000000000" pitchFamily="2" charset="2"/>
              <a:buNone/>
            </a:pPr>
            <a:endParaRPr lang="zh-CN" altLang="en-US" dirty="0">
              <a:ea typeface="宋体" panose="02010600030101010101" pitchFamily="2" charset="-122"/>
            </a:endParaRPr>
          </a:p>
          <a:p>
            <a:endParaRPr lang="zh-CN" altLang="en-US" dirty="0">
              <a:ea typeface="宋体" panose="02010600030101010101" pitchFamily="2" charset="-122"/>
            </a:endParaRPr>
          </a:p>
        </p:txBody>
      </p:sp>
      <p:pic>
        <p:nvPicPr>
          <p:cNvPr id="34819" name="Picture 3"/>
          <p:cNvPicPr>
            <a:picLocks noChangeAspect="1"/>
          </p:cNvPicPr>
          <p:nvPr/>
        </p:nvPicPr>
        <p:blipFill>
          <a:blip r:embed="rId1"/>
          <a:stretch>
            <a:fillRect/>
          </a:stretch>
        </p:blipFill>
        <p:spPr>
          <a:xfrm>
            <a:off x="457200" y="3141663"/>
            <a:ext cx="2641600" cy="2897187"/>
          </a:xfrm>
          <a:prstGeom prst="rect">
            <a:avLst/>
          </a:prstGeom>
          <a:noFill/>
          <a:ln w="9525">
            <a:noFill/>
          </a:ln>
        </p:spPr>
      </p:pic>
      <p:pic>
        <p:nvPicPr>
          <p:cNvPr id="34820" name="Picture 4"/>
          <p:cNvPicPr>
            <a:picLocks noChangeAspect="1"/>
          </p:cNvPicPr>
          <p:nvPr/>
        </p:nvPicPr>
        <p:blipFill>
          <a:blip r:embed="rId2"/>
          <a:stretch>
            <a:fillRect/>
          </a:stretch>
        </p:blipFill>
        <p:spPr>
          <a:xfrm>
            <a:off x="3200400" y="3219450"/>
            <a:ext cx="1096963" cy="1209675"/>
          </a:xfrm>
          <a:prstGeom prst="rect">
            <a:avLst/>
          </a:prstGeom>
          <a:noFill/>
          <a:ln w="9525">
            <a:noFill/>
          </a:ln>
        </p:spPr>
      </p:pic>
      <p:pic>
        <p:nvPicPr>
          <p:cNvPr id="34821" name="Picture 5"/>
          <p:cNvPicPr>
            <a:picLocks noChangeAspect="1"/>
          </p:cNvPicPr>
          <p:nvPr/>
        </p:nvPicPr>
        <p:blipFill>
          <a:blip r:embed="rId3"/>
          <a:stretch>
            <a:fillRect/>
          </a:stretch>
        </p:blipFill>
        <p:spPr>
          <a:xfrm>
            <a:off x="2438400" y="5689600"/>
            <a:ext cx="1847850" cy="1025525"/>
          </a:xfrm>
          <a:prstGeom prst="rect">
            <a:avLst/>
          </a:prstGeom>
          <a:noFill/>
          <a:ln w="9525">
            <a:noFill/>
          </a:ln>
        </p:spPr>
      </p:pic>
      <p:pic>
        <p:nvPicPr>
          <p:cNvPr id="34822" name="Picture 7"/>
          <p:cNvPicPr>
            <a:picLocks noChangeAspect="1"/>
          </p:cNvPicPr>
          <p:nvPr/>
        </p:nvPicPr>
        <p:blipFill>
          <a:blip r:embed="rId4"/>
          <a:stretch>
            <a:fillRect/>
          </a:stretch>
        </p:blipFill>
        <p:spPr>
          <a:xfrm>
            <a:off x="4419600" y="3143250"/>
            <a:ext cx="1736725" cy="2057400"/>
          </a:xfrm>
          <a:prstGeom prst="rect">
            <a:avLst/>
          </a:prstGeom>
          <a:noFill/>
          <a:ln w="9525">
            <a:noFill/>
          </a:ln>
        </p:spPr>
      </p:pic>
      <p:graphicFrame>
        <p:nvGraphicFramePr>
          <p:cNvPr id="34823" name="Object 8"/>
          <p:cNvGraphicFramePr>
            <a:graphicFrameLocks noChangeAspect="1"/>
          </p:cNvGraphicFramePr>
          <p:nvPr/>
        </p:nvGraphicFramePr>
        <p:xfrm>
          <a:off x="6172200" y="4429125"/>
          <a:ext cx="2667000" cy="2351088"/>
        </p:xfrm>
        <a:graphic>
          <a:graphicData uri="http://schemas.openxmlformats.org/presentationml/2006/ole">
            <mc:AlternateContent xmlns:mc="http://schemas.openxmlformats.org/markup-compatibility/2006">
              <mc:Choice xmlns:v="urn:schemas-microsoft-com:vml" Requires="v">
                <p:oleObj spid="_x0000_s3076" name="" r:id="rId5" imgW="7250430" imgH="4774565" progId="">
                  <p:embed/>
                </p:oleObj>
              </mc:Choice>
              <mc:Fallback>
                <p:oleObj name="" r:id="rId5" imgW="7250430" imgH="4774565" progId="">
                  <p:embed/>
                  <p:pic>
                    <p:nvPicPr>
                      <p:cNvPr id="0" name="图片 3075"/>
                      <p:cNvPicPr/>
                      <p:nvPr/>
                    </p:nvPicPr>
                    <p:blipFill>
                      <a:blip r:embed="rId6"/>
                      <a:stretch>
                        <a:fillRect/>
                      </a:stretch>
                    </p:blipFill>
                    <p:spPr>
                      <a:xfrm>
                        <a:off x="6172200" y="4429125"/>
                        <a:ext cx="2667000" cy="2351088"/>
                      </a:xfrm>
                      <a:prstGeom prst="rect">
                        <a:avLst/>
                      </a:prstGeom>
                      <a:noFill/>
                      <a:ln w="38100">
                        <a:noFill/>
                        <a:miter/>
                      </a:ln>
                    </p:spPr>
                  </p:pic>
                </p:oleObj>
              </mc:Fallback>
            </mc:AlternateContent>
          </a:graphicData>
        </a:graphic>
      </p:graphicFrame>
      <p:sp>
        <p:nvSpPr>
          <p:cNvPr id="34824" name="AutoShape 12"/>
          <p:cNvSpPr/>
          <p:nvPr/>
        </p:nvSpPr>
        <p:spPr>
          <a:xfrm>
            <a:off x="4038600" y="3562350"/>
            <a:ext cx="814388" cy="866775"/>
          </a:xfrm>
          <a:custGeom>
            <a:avLst/>
            <a:gdLst/>
            <a:ahLst/>
            <a:cxnLst>
              <a:cxn ang="0">
                <a:pos x="1157674142" y="392816670"/>
              </a:cxn>
              <a:cxn ang="0">
                <a:pos x="810694306" y="0"/>
              </a:cxn>
              <a:cxn ang="0">
                <a:pos x="810694306" y="188169321"/>
              </a:cxn>
              <a:cxn ang="0">
                <a:pos x="666037936" y="188169321"/>
              </a:cxn>
              <a:cxn ang="0">
                <a:pos x="0" y="785633340"/>
              </a:cxn>
              <a:cxn ang="0">
                <a:pos x="0" y="1395762141"/>
              </a:cxn>
              <a:cxn ang="0">
                <a:pos x="346980590" y="1395762141"/>
              </a:cxn>
              <a:cxn ang="0">
                <a:pos x="346980590" y="785633340"/>
              </a:cxn>
              <a:cxn ang="0">
                <a:pos x="666037936" y="597464100"/>
              </a:cxn>
              <a:cxn ang="0">
                <a:pos x="810694306" y="597464100"/>
              </a:cxn>
              <a:cxn ang="0">
                <a:pos x="810694306" y="785633340"/>
              </a:cxn>
              <a:cxn ang="0">
                <a:pos x="1157674142" y="392816670"/>
              </a:cxn>
            </a:cxnLst>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noFill/>
          <a:ln w="9525">
            <a:noFill/>
          </a:ln>
        </p:spPr>
        <p:txBody>
          <a:bodyPr/>
          <a:p>
            <a:endParaRPr lang="zh-CN" altLang="en-US"/>
          </a:p>
        </p:txBody>
      </p:sp>
      <p:sp>
        <p:nvSpPr>
          <p:cNvPr id="34825" name="AutoShape 13"/>
          <p:cNvSpPr/>
          <p:nvPr/>
        </p:nvSpPr>
        <p:spPr>
          <a:xfrm>
            <a:off x="3276600" y="4514850"/>
            <a:ext cx="976313" cy="228600"/>
          </a:xfrm>
          <a:prstGeom prst="rightArrow">
            <a:avLst>
              <a:gd name="adj1" fmla="val 50000"/>
              <a:gd name="adj2" fmla="val 106652"/>
            </a:avLst>
          </a:prstGeom>
          <a:gradFill rotWithShape="0">
            <a:gsLst>
              <a:gs pos="0">
                <a:srgbClr val="7F074E"/>
              </a:gs>
              <a:gs pos="100000">
                <a:schemeClr val="bg2"/>
              </a:gs>
            </a:gsLst>
            <a:lin ang="5400000" scaled="1"/>
            <a:tileRect/>
          </a:gradFill>
          <a:ln w="9525">
            <a:noFill/>
          </a:ln>
        </p:spPr>
        <p:txBody>
          <a:bodyPr wrap="none" anchor="ctr"/>
          <a:p>
            <a:pPr latinLnBrk="1"/>
            <a:endParaRPr lang="zh-CN" altLang="zh-CN" dirty="0">
              <a:latin typeface="Arial" panose="020B0604020202020204" pitchFamily="34" charset="0"/>
              <a:ea typeface="HY견고딕" pitchFamily="18" charset="-127"/>
            </a:endParaRPr>
          </a:p>
        </p:txBody>
      </p:sp>
      <p:sp>
        <p:nvSpPr>
          <p:cNvPr id="34826" name="AutoShape 14"/>
          <p:cNvSpPr/>
          <p:nvPr/>
        </p:nvSpPr>
        <p:spPr>
          <a:xfrm rot="5482478">
            <a:off x="6757988" y="3890963"/>
            <a:ext cx="641350" cy="285750"/>
          </a:xfrm>
          <a:prstGeom prst="rightArrow">
            <a:avLst>
              <a:gd name="adj1" fmla="val 50000"/>
              <a:gd name="adj2" fmla="val 100199"/>
            </a:avLst>
          </a:prstGeom>
          <a:gradFill rotWithShape="0">
            <a:gsLst>
              <a:gs pos="0">
                <a:srgbClr val="7F074E"/>
              </a:gs>
              <a:gs pos="100000">
                <a:schemeClr val="bg2"/>
              </a:gs>
            </a:gsLst>
            <a:lin ang="5400000" scaled="1"/>
            <a:tileRect/>
          </a:gradFill>
          <a:ln w="9525">
            <a:noFill/>
          </a:ln>
        </p:spPr>
        <p:txBody>
          <a:bodyPr wrap="none" anchor="ctr"/>
          <a:p>
            <a:pPr latinLnBrk="1"/>
            <a:endParaRPr lang="zh-CN" altLang="zh-CN" dirty="0">
              <a:latin typeface="Arial" panose="020B0604020202020204" pitchFamily="34" charset="0"/>
              <a:ea typeface="HY견고딕" pitchFamily="18" charset="-127"/>
            </a:endParaRPr>
          </a:p>
        </p:txBody>
      </p:sp>
      <p:sp>
        <p:nvSpPr>
          <p:cNvPr id="34827" name="Line 15"/>
          <p:cNvSpPr/>
          <p:nvPr/>
        </p:nvSpPr>
        <p:spPr>
          <a:xfrm>
            <a:off x="6172200" y="3714750"/>
            <a:ext cx="914400" cy="0"/>
          </a:xfrm>
          <a:prstGeom prst="line">
            <a:avLst/>
          </a:prstGeom>
          <a:ln w="76200" cap="flat" cmpd="sng">
            <a:solidFill>
              <a:srgbClr val="7F074E"/>
            </a:solidFill>
            <a:prstDash val="solid"/>
            <a:round/>
            <a:headEnd type="none" w="med" len="med"/>
            <a:tailEnd type="none" w="med" len="med"/>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2"/>
          <p:cNvSpPr>
            <a:spLocks noGrp="1"/>
          </p:cNvSpPr>
          <p:nvPr>
            <p:ph type="title"/>
          </p:nvPr>
        </p:nvSpPr>
        <p:spPr>
          <a:ln/>
        </p:spPr>
        <p:txBody>
          <a:bodyPr vert="horz" wrap="square" lIns="450000" tIns="45720" rIns="450000" bIns="45720" anchor="ctr"/>
          <a:p>
            <a:pPr eaLnBrk="1" hangingPunct="1"/>
            <a:r>
              <a:rPr lang="zh-CN" altLang="en-US" dirty="0"/>
              <a:t>高危人群</a:t>
            </a:r>
            <a:endParaRPr lang="zh-CN" altLang="en-US" dirty="0"/>
          </a:p>
        </p:txBody>
      </p:sp>
      <p:sp>
        <p:nvSpPr>
          <p:cNvPr id="36866" name="Rectangle 3"/>
          <p:cNvSpPr>
            <a:spLocks noGrp="1"/>
          </p:cNvSpPr>
          <p:nvPr>
            <p:ph idx="1"/>
          </p:nvPr>
        </p:nvSpPr>
        <p:spPr>
          <a:xfrm>
            <a:off x="684213" y="1412875"/>
            <a:ext cx="7705725" cy="4525963"/>
          </a:xfrm>
          <a:ln/>
        </p:spPr>
        <p:txBody>
          <a:bodyPr vert="horz" wrap="square" lIns="91440" tIns="45720" rIns="91440" bIns="45720" anchor="t"/>
          <a:p>
            <a:pPr eaLnBrk="1" hangingPunct="1"/>
            <a:r>
              <a:rPr lang="zh-CN" altLang="en-US" dirty="0"/>
              <a:t>在具有一定群体特点的人群中，一些特定的癌症具有较高的发病率，称为高危人群</a:t>
            </a:r>
            <a:endParaRPr lang="zh-CN" altLang="en-US" dirty="0"/>
          </a:p>
          <a:p>
            <a:pPr eaLnBrk="1" hangingPunct="1"/>
            <a:r>
              <a:rPr lang="zh-CN" altLang="en-US" dirty="0"/>
              <a:t>明确高危因素，决定高危人群</a:t>
            </a:r>
            <a:endParaRPr lang="zh-CN" altLang="en-US" dirty="0"/>
          </a:p>
          <a:p>
            <a:pPr eaLnBrk="1" hangingPunct="1"/>
            <a:r>
              <a:rPr lang="zh-CN" altLang="en-US" dirty="0"/>
              <a:t>对高危人群进行监测，有利于早期病人的发现，而且更符合卫生经济学。</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a:spLocks noGrp="1"/>
          </p:cNvSpPr>
          <p:nvPr>
            <p:ph type="title"/>
          </p:nvPr>
        </p:nvSpPr>
        <p:spPr>
          <a:ln/>
        </p:spPr>
        <p:txBody>
          <a:bodyPr vert="horz" wrap="square" lIns="450000" tIns="45720" rIns="450000" bIns="45720" anchor="ctr"/>
          <a:p>
            <a:pPr eaLnBrk="1" hangingPunct="1"/>
            <a:r>
              <a:rPr lang="zh-CN" altLang="en-US" dirty="0">
                <a:solidFill>
                  <a:srgbClr val="FF6600"/>
                </a:solidFill>
              </a:rPr>
              <a:t>癌症高危人群举例</a:t>
            </a:r>
            <a:endParaRPr lang="zh-CN" altLang="en-US" dirty="0"/>
          </a:p>
        </p:txBody>
      </p:sp>
      <p:sp>
        <p:nvSpPr>
          <p:cNvPr id="37890" name="Rectangle 3"/>
          <p:cNvSpPr>
            <a:spLocks noGrp="1"/>
          </p:cNvSpPr>
          <p:nvPr>
            <p:ph idx="1"/>
          </p:nvPr>
        </p:nvSpPr>
        <p:spPr>
          <a:xfrm>
            <a:off x="447675" y="1341438"/>
            <a:ext cx="8229600" cy="4608512"/>
          </a:xfrm>
          <a:ln/>
        </p:spPr>
        <p:txBody>
          <a:bodyPr vert="horz" wrap="square" lIns="91440" tIns="45720" rIns="91440" bIns="45720" anchor="t"/>
          <a:p>
            <a:pPr marL="0" indent="0" eaLnBrk="1" hangingPunct="1">
              <a:lnSpc>
                <a:spcPct val="80000"/>
              </a:lnSpc>
              <a:buClr>
                <a:srgbClr val="660066"/>
              </a:buClr>
              <a:buNone/>
            </a:pPr>
            <a:r>
              <a:rPr lang="zh-CN" altLang="en-US" sz="3600" b="1" dirty="0">
                <a:solidFill>
                  <a:schemeClr val="tx1"/>
                </a:solidFill>
              </a:rPr>
              <a:t>肺癌</a:t>
            </a:r>
            <a:endParaRPr lang="en-US" altLang="zh-CN" sz="3600" b="1" dirty="0">
              <a:solidFill>
                <a:schemeClr val="tx1"/>
              </a:solidFill>
            </a:endParaRPr>
          </a:p>
          <a:p>
            <a:pPr lvl="1" eaLnBrk="1" hangingPunct="1">
              <a:lnSpc>
                <a:spcPct val="80000"/>
              </a:lnSpc>
              <a:buClr>
                <a:srgbClr val="660066"/>
              </a:buClr>
              <a:buFont typeface="Wingdings" panose="05000000000000000000" pitchFamily="2" charset="2"/>
              <a:buChar char="n"/>
            </a:pPr>
            <a:r>
              <a:rPr lang="zh-CN" altLang="en-US" b="1" dirty="0">
                <a:solidFill>
                  <a:schemeClr val="tx1"/>
                </a:solidFill>
              </a:rPr>
              <a:t>男性</a:t>
            </a:r>
            <a:r>
              <a:rPr lang="en-US" altLang="zh-CN" b="1" dirty="0">
                <a:solidFill>
                  <a:schemeClr val="tx1"/>
                </a:solidFill>
              </a:rPr>
              <a:t>45</a:t>
            </a:r>
            <a:r>
              <a:rPr lang="zh-CN" altLang="en-US" b="1" dirty="0">
                <a:solidFill>
                  <a:schemeClr val="tx1"/>
                </a:solidFill>
              </a:rPr>
              <a:t>岁以上，女性</a:t>
            </a:r>
            <a:r>
              <a:rPr lang="en-US" altLang="zh-CN" b="1" dirty="0">
                <a:solidFill>
                  <a:schemeClr val="tx1"/>
                </a:solidFill>
              </a:rPr>
              <a:t>40</a:t>
            </a:r>
            <a:r>
              <a:rPr lang="zh-CN" altLang="en-US" b="1" dirty="0">
                <a:solidFill>
                  <a:schemeClr val="tx1"/>
                </a:solidFill>
              </a:rPr>
              <a:t>岁以上</a:t>
            </a:r>
            <a:endParaRPr lang="en-US" altLang="zh-CN" b="1" dirty="0">
              <a:solidFill>
                <a:schemeClr val="tx1"/>
              </a:solidFill>
            </a:endParaRPr>
          </a:p>
          <a:p>
            <a:pPr lvl="1" eaLnBrk="1" hangingPunct="1">
              <a:lnSpc>
                <a:spcPct val="80000"/>
              </a:lnSpc>
              <a:buClr>
                <a:srgbClr val="660066"/>
              </a:buClr>
              <a:buFont typeface="Wingdings" panose="05000000000000000000" pitchFamily="2" charset="2"/>
              <a:buChar char="n"/>
            </a:pPr>
            <a:r>
              <a:rPr lang="zh-CN" altLang="en-US" b="1" dirty="0">
                <a:solidFill>
                  <a:schemeClr val="tx1"/>
                </a:solidFill>
              </a:rPr>
              <a:t>吸烟</a:t>
            </a:r>
            <a:r>
              <a:rPr lang="en-US" altLang="zh-CN" b="1" dirty="0">
                <a:solidFill>
                  <a:schemeClr val="tx1"/>
                </a:solidFill>
              </a:rPr>
              <a:t>&gt;400</a:t>
            </a:r>
            <a:r>
              <a:rPr lang="zh-CN" altLang="en-US" b="1" dirty="0">
                <a:solidFill>
                  <a:schemeClr val="tx1"/>
                </a:solidFill>
              </a:rPr>
              <a:t>支</a:t>
            </a:r>
            <a:r>
              <a:rPr lang="en-US" altLang="zh-CN" b="1" dirty="0">
                <a:solidFill>
                  <a:schemeClr val="tx1"/>
                </a:solidFill>
              </a:rPr>
              <a:t>/</a:t>
            </a:r>
            <a:r>
              <a:rPr lang="zh-CN" altLang="en-US" b="1" dirty="0">
                <a:solidFill>
                  <a:schemeClr val="tx1"/>
                </a:solidFill>
              </a:rPr>
              <a:t>年</a:t>
            </a:r>
            <a:endParaRPr lang="en-US" altLang="zh-CN" b="1" dirty="0">
              <a:solidFill>
                <a:schemeClr val="tx1"/>
              </a:solidFill>
            </a:endParaRPr>
          </a:p>
          <a:p>
            <a:pPr lvl="1" eaLnBrk="1" hangingPunct="1">
              <a:lnSpc>
                <a:spcPct val="80000"/>
              </a:lnSpc>
              <a:buClr>
                <a:srgbClr val="660066"/>
              </a:buClr>
              <a:buFont typeface="Wingdings" panose="05000000000000000000" pitchFamily="2" charset="2"/>
              <a:buChar char="n"/>
            </a:pPr>
            <a:r>
              <a:rPr lang="zh-CN" altLang="en-US" b="1" dirty="0">
                <a:solidFill>
                  <a:schemeClr val="tx1"/>
                </a:solidFill>
              </a:rPr>
              <a:t>长期接触有害、有毒物质</a:t>
            </a:r>
            <a:endParaRPr lang="en-US" altLang="zh-CN" b="1" dirty="0">
              <a:solidFill>
                <a:schemeClr val="tx1"/>
              </a:solidFill>
            </a:endParaRPr>
          </a:p>
          <a:p>
            <a:pPr lvl="1" eaLnBrk="1" hangingPunct="1">
              <a:lnSpc>
                <a:spcPct val="80000"/>
              </a:lnSpc>
              <a:buClr>
                <a:srgbClr val="660066"/>
              </a:buClr>
              <a:buFont typeface="Wingdings" panose="05000000000000000000" pitchFamily="2" charset="2"/>
              <a:buChar char="n"/>
            </a:pPr>
            <a:r>
              <a:rPr lang="zh-CN" altLang="en-US" b="1" dirty="0">
                <a:solidFill>
                  <a:schemeClr val="tx1"/>
                </a:solidFill>
              </a:rPr>
              <a:t>肺部在原部位有反复发作的病灶</a:t>
            </a:r>
            <a:endParaRPr lang="en-US" altLang="zh-CN" b="1" dirty="0">
              <a:solidFill>
                <a:schemeClr val="tx1"/>
              </a:solidFill>
            </a:endParaRPr>
          </a:p>
          <a:p>
            <a:pPr lvl="1" eaLnBrk="1" hangingPunct="1">
              <a:lnSpc>
                <a:spcPct val="80000"/>
              </a:lnSpc>
              <a:buClr>
                <a:srgbClr val="660066"/>
              </a:buClr>
              <a:buFont typeface="Wingdings" panose="05000000000000000000" pitchFamily="2" charset="2"/>
              <a:buChar char="n"/>
            </a:pPr>
            <a:r>
              <a:rPr lang="zh-CN" altLang="en-US" b="1" dirty="0">
                <a:solidFill>
                  <a:schemeClr val="tx1"/>
                </a:solidFill>
              </a:rPr>
              <a:t>痰血、持续呛咳、胸痛、发热者经</a:t>
            </a:r>
            <a:r>
              <a:rPr lang="en-US" altLang="zh-CN" b="1" dirty="0">
                <a:solidFill>
                  <a:schemeClr val="tx1"/>
                </a:solidFill>
              </a:rPr>
              <a:t>2-3 </a:t>
            </a:r>
            <a:r>
              <a:rPr lang="zh-CN" altLang="en-US" b="1" dirty="0">
                <a:solidFill>
                  <a:schemeClr val="tx1"/>
                </a:solidFill>
              </a:rPr>
              <a:t>周抗感染治疗未能控制者</a:t>
            </a:r>
            <a:endParaRPr lang="zh-CN" altLang="en-US" b="1" dirty="0">
              <a:solidFill>
                <a:schemeClr val="tx1"/>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a:spLocks noGrp="1"/>
          </p:cNvSpPr>
          <p:nvPr>
            <p:ph type="title"/>
          </p:nvPr>
        </p:nvSpPr>
        <p:spPr>
          <a:ln/>
        </p:spPr>
        <p:txBody>
          <a:bodyPr vert="horz" wrap="square" lIns="450000" tIns="45720" rIns="450000" bIns="45720" anchor="ctr"/>
          <a:p>
            <a:pPr eaLnBrk="1" hangingPunct="1"/>
            <a:r>
              <a:rPr lang="zh-CN" altLang="en-US" dirty="0">
                <a:solidFill>
                  <a:srgbClr val="FF6600"/>
                </a:solidFill>
              </a:rPr>
              <a:t>癌症高危人群举例</a:t>
            </a:r>
            <a:endParaRPr lang="zh-CN" altLang="en-US" dirty="0"/>
          </a:p>
        </p:txBody>
      </p:sp>
      <p:sp>
        <p:nvSpPr>
          <p:cNvPr id="38914" name="Rectangle 3"/>
          <p:cNvSpPr>
            <a:spLocks noGrp="1"/>
          </p:cNvSpPr>
          <p:nvPr>
            <p:ph idx="1"/>
          </p:nvPr>
        </p:nvSpPr>
        <p:spPr>
          <a:xfrm>
            <a:off x="447675" y="1341438"/>
            <a:ext cx="8229600" cy="4608512"/>
          </a:xfrm>
          <a:ln/>
        </p:spPr>
        <p:txBody>
          <a:bodyPr vert="horz" wrap="square" lIns="91440" tIns="45720" rIns="91440" bIns="45720" anchor="t"/>
          <a:p>
            <a:pPr marL="0" indent="0" eaLnBrk="1" hangingPunct="1">
              <a:lnSpc>
                <a:spcPct val="80000"/>
              </a:lnSpc>
              <a:buClr>
                <a:srgbClr val="660066"/>
              </a:buClr>
              <a:buNone/>
            </a:pPr>
            <a:r>
              <a:rPr lang="zh-CN" altLang="en-US" sz="3600" b="1" dirty="0">
                <a:solidFill>
                  <a:schemeClr val="tx1"/>
                </a:solidFill>
              </a:rPr>
              <a:t>前列腺癌</a:t>
            </a:r>
            <a:endParaRPr lang="en-US" altLang="zh-CN" sz="3600" b="1" dirty="0">
              <a:solidFill>
                <a:schemeClr val="tx1"/>
              </a:solidFill>
            </a:endParaRPr>
          </a:p>
        </p:txBody>
      </p:sp>
      <p:sp>
        <p:nvSpPr>
          <p:cNvPr id="38915" name="内容占位符 2"/>
          <p:cNvSpPr txBox="1"/>
          <p:nvPr/>
        </p:nvSpPr>
        <p:spPr>
          <a:xfrm>
            <a:off x="338138" y="1677988"/>
            <a:ext cx="8229600" cy="4686300"/>
          </a:xfrm>
          <a:prstGeom prst="rect">
            <a:avLst/>
          </a:prstGeom>
          <a:noFill/>
          <a:ln w="9525">
            <a:noFill/>
          </a:ln>
        </p:spPr>
        <p:txBody>
          <a:bodyPr wrap="square" lIns="91440" tIns="45720" rIns="91440" bIns="45720" anchor="t"/>
          <a:p>
            <a:pPr marL="342900" indent="-342900" eaLnBrk="0" latinLnBrk="1" hangingPunct="0">
              <a:spcBef>
                <a:spcPct val="20000"/>
              </a:spcBef>
              <a:buSzTx/>
              <a:buFont typeface="Wingdings 2" panose="05020102010507070707" pitchFamily="18" charset="2"/>
            </a:pPr>
            <a:r>
              <a:rPr lang="zh-CN" altLang="en-US" sz="3200" b="0" dirty="0">
                <a:solidFill>
                  <a:schemeClr val="bg2"/>
                </a:solidFill>
                <a:latin typeface="华文新魏" panose="02010800040101010101" pitchFamily="2" charset="-122"/>
                <a:ea typeface="华文新魏" panose="02010800040101010101" pitchFamily="2" charset="-122"/>
              </a:rPr>
              <a:t>    </a:t>
            </a:r>
            <a:endParaRPr lang="en-US" altLang="zh-CN" sz="3000" b="0" dirty="0">
              <a:solidFill>
                <a:schemeClr val="bg2"/>
              </a:solidFill>
              <a:latin typeface="楷体_GB2312" pitchFamily="49" charset="-122"/>
              <a:ea typeface="楷体_GB2312" pitchFamily="49" charset="-122"/>
            </a:endParaRPr>
          </a:p>
          <a:p>
            <a:pPr marL="742950" lvl="1" indent="-285750" algn="l" latinLnBrk="1">
              <a:lnSpc>
                <a:spcPct val="80000"/>
              </a:lnSpc>
              <a:spcBef>
                <a:spcPct val="20000"/>
              </a:spcBef>
              <a:buClr>
                <a:srgbClr val="660066"/>
              </a:buClr>
              <a:buSzTx/>
              <a:buFont typeface="Wingdings" panose="05000000000000000000" pitchFamily="2" charset="2"/>
              <a:buChar char="n"/>
            </a:pPr>
            <a:r>
              <a:rPr lang="zh-CN" altLang="en-US" sz="2800" dirty="0">
                <a:latin typeface="华文新魏" panose="02010800040101010101" pitchFamily="2" charset="-122"/>
                <a:ea typeface="华文新魏" panose="02010800040101010101" pitchFamily="2" charset="-122"/>
              </a:rPr>
              <a:t>前列腺癌高危人群如下：</a:t>
            </a:r>
            <a:endParaRPr lang="zh-CN" altLang="en-US" sz="2800" dirty="0">
              <a:latin typeface="华文新魏" panose="02010800040101010101" pitchFamily="2" charset="-122"/>
              <a:ea typeface="华文新魏" panose="02010800040101010101" pitchFamily="2" charset="-122"/>
            </a:endParaRPr>
          </a:p>
          <a:p>
            <a:pPr marL="742950" lvl="1" indent="-285750" algn="l" latinLnBrk="1">
              <a:lnSpc>
                <a:spcPct val="80000"/>
              </a:lnSpc>
              <a:spcBef>
                <a:spcPct val="20000"/>
              </a:spcBef>
              <a:buClr>
                <a:srgbClr val="660066"/>
              </a:buClr>
              <a:buSzTx/>
              <a:buFont typeface="Wingdings" panose="05000000000000000000" pitchFamily="2" charset="2"/>
              <a:buChar char="n"/>
            </a:pPr>
            <a:r>
              <a:rPr lang="zh-CN" altLang="en-US" sz="2800" dirty="0">
                <a:latin typeface="华文新魏" panose="02010800040101010101" pitchFamily="2" charset="-122"/>
                <a:ea typeface="华文新魏" panose="02010800040101010101" pitchFamily="2" charset="-122"/>
              </a:rPr>
              <a:t>1. 年龄&gt;50岁的男性；</a:t>
            </a:r>
            <a:endParaRPr lang="zh-CN" altLang="en-US" sz="2800" dirty="0">
              <a:latin typeface="华文新魏" panose="02010800040101010101" pitchFamily="2" charset="-122"/>
              <a:ea typeface="华文新魏" panose="02010800040101010101" pitchFamily="2" charset="-122"/>
            </a:endParaRPr>
          </a:p>
          <a:p>
            <a:pPr marL="742950" lvl="1" indent="-285750" algn="l" latinLnBrk="1">
              <a:lnSpc>
                <a:spcPct val="80000"/>
              </a:lnSpc>
              <a:spcBef>
                <a:spcPct val="20000"/>
              </a:spcBef>
              <a:buClr>
                <a:srgbClr val="660066"/>
              </a:buClr>
              <a:buSzTx/>
              <a:buFont typeface="Wingdings" panose="05000000000000000000" pitchFamily="2" charset="2"/>
              <a:buChar char="n"/>
            </a:pPr>
            <a:r>
              <a:rPr lang="zh-CN" altLang="en-US" sz="2800" dirty="0">
                <a:latin typeface="华文新魏" panose="02010800040101010101" pitchFamily="2" charset="-122"/>
                <a:ea typeface="华文新魏" panose="02010800040101010101" pitchFamily="2" charset="-122"/>
              </a:rPr>
              <a:t>2. 年龄&gt;45岁且有前列腺癌家族史的男性；</a:t>
            </a:r>
            <a:endParaRPr lang="zh-CN" altLang="en-US" sz="2800" dirty="0">
              <a:latin typeface="华文新魏" panose="02010800040101010101" pitchFamily="2" charset="-122"/>
              <a:ea typeface="华文新魏" panose="02010800040101010101" pitchFamily="2" charset="-122"/>
            </a:endParaRPr>
          </a:p>
          <a:p>
            <a:pPr marL="742950" lvl="1" indent="-285750" algn="l" latinLnBrk="1">
              <a:lnSpc>
                <a:spcPct val="80000"/>
              </a:lnSpc>
              <a:spcBef>
                <a:spcPct val="20000"/>
              </a:spcBef>
              <a:buClr>
                <a:srgbClr val="660066"/>
              </a:buClr>
              <a:buSzTx/>
              <a:buFont typeface="Wingdings" panose="05000000000000000000" pitchFamily="2" charset="2"/>
              <a:buChar char="n"/>
            </a:pPr>
            <a:r>
              <a:rPr lang="zh-CN" altLang="en-US" sz="2800" dirty="0">
                <a:latin typeface="华文新魏" panose="02010800040101010101" pitchFamily="2" charset="-122"/>
                <a:ea typeface="华文新魏" panose="02010800040101010101" pitchFamily="2" charset="-122"/>
              </a:rPr>
              <a:t>3. 年龄&gt;40岁且基线PSA&gt;1 ug/L的男性。</a:t>
            </a:r>
            <a:endParaRPr lang="zh-CN" altLang="en-US" sz="2800" baseline="0" dirty="0">
              <a:latin typeface="华文新魏" panose="02010800040101010101" pitchFamily="2" charset="-122"/>
              <a:ea typeface="华文新魏" panose="02010800040101010101"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2"/>
          <p:cNvSpPr>
            <a:spLocks noGrp="1"/>
          </p:cNvSpPr>
          <p:nvPr>
            <p:ph type="ctrTitle" sz="quarter"/>
          </p:nvPr>
        </p:nvSpPr>
        <p:spPr>
          <a:xfrm>
            <a:off x="795338" y="2324100"/>
            <a:ext cx="7445375" cy="1368425"/>
          </a:xfrm>
          <a:ln/>
        </p:spPr>
        <p:txBody>
          <a:bodyPr vert="horz" wrap="square" lIns="91440" tIns="45720" rIns="91440" bIns="45720" anchor="b"/>
          <a:p>
            <a:pPr algn="ctr" eaLnBrk="1" hangingPunct="1">
              <a:buClrTx/>
              <a:buSzTx/>
              <a:buFontTx/>
            </a:pPr>
            <a:r>
              <a:rPr lang="zh-CN" altLang="en-US" sz="5400" dirty="0">
                <a:solidFill>
                  <a:schemeClr val="bg1"/>
                </a:solidFill>
                <a:latin typeface="微软雅黑" panose="020B0503020204020204" pitchFamily="34" charset="-122"/>
                <a:ea typeface="微软雅黑" panose="020B0503020204020204" pitchFamily="34" charset="-122"/>
                <a:cs typeface="+mj-cs"/>
              </a:rPr>
              <a:t>问题</a:t>
            </a:r>
            <a:r>
              <a:rPr lang="en-US" altLang="zh-CN" sz="5400" dirty="0">
                <a:solidFill>
                  <a:schemeClr val="bg1"/>
                </a:solidFill>
                <a:latin typeface="微软雅黑" panose="020B0503020204020204" pitchFamily="34" charset="-122"/>
                <a:ea typeface="微软雅黑" panose="020B0503020204020204" pitchFamily="34" charset="-122"/>
                <a:cs typeface="+mj-cs"/>
              </a:rPr>
              <a:t>2.</a:t>
            </a:r>
            <a:r>
              <a:rPr lang="zh-CN" altLang="en-US" sz="5400" dirty="0">
                <a:solidFill>
                  <a:schemeClr val="bg1"/>
                </a:solidFill>
                <a:latin typeface="微软雅黑" panose="020B0503020204020204" pitchFamily="34" charset="-122"/>
                <a:ea typeface="微软雅黑" panose="020B0503020204020204" pitchFamily="34" charset="-122"/>
                <a:cs typeface="+mj-cs"/>
              </a:rPr>
              <a:t>为什么要做肿瘤预防？</a:t>
            </a:r>
            <a:endParaRPr lang="zh-CN" altLang="en-US" sz="5400" dirty="0">
              <a:solidFill>
                <a:schemeClr val="bg1"/>
              </a:solidFill>
              <a:latin typeface="微软雅黑" panose="020B0503020204020204" pitchFamily="34" charset="-122"/>
              <a:ea typeface="微软雅黑" panose="020B0503020204020204" pitchFamily="34" charset="-122"/>
              <a:cs typeface="+mj-cs"/>
            </a:endParaRPr>
          </a:p>
        </p:txBody>
      </p:sp>
      <p:grpSp>
        <p:nvGrpSpPr>
          <p:cNvPr id="11266" name="Group 4"/>
          <p:cNvGrpSpPr/>
          <p:nvPr/>
        </p:nvGrpSpPr>
        <p:grpSpPr>
          <a:xfrm>
            <a:off x="179388" y="6092825"/>
            <a:ext cx="5616575" cy="595313"/>
            <a:chOff x="113" y="3838"/>
            <a:chExt cx="3538" cy="375"/>
          </a:xfrm>
        </p:grpSpPr>
        <p:pic>
          <p:nvPicPr>
            <p:cNvPr id="11267" name="Picture 5" descr="hospital logo"/>
            <p:cNvPicPr>
              <a:picLocks noChangeAspect="1"/>
            </p:cNvPicPr>
            <p:nvPr/>
          </p:nvPicPr>
          <p:blipFill>
            <a:blip r:embed="rId1"/>
            <a:stretch>
              <a:fillRect/>
            </a:stretch>
          </p:blipFill>
          <p:spPr>
            <a:xfrm>
              <a:off x="113" y="3884"/>
              <a:ext cx="447" cy="329"/>
            </a:xfrm>
            <a:prstGeom prst="rect">
              <a:avLst/>
            </a:prstGeom>
            <a:noFill/>
            <a:ln w="9525">
              <a:noFill/>
            </a:ln>
          </p:spPr>
        </p:pic>
        <p:sp>
          <p:nvSpPr>
            <p:cNvPr id="11268" name="Text Box 6"/>
            <p:cNvSpPr txBox="1"/>
            <p:nvPr/>
          </p:nvSpPr>
          <p:spPr>
            <a:xfrm>
              <a:off x="612" y="3929"/>
              <a:ext cx="2223" cy="250"/>
            </a:xfrm>
            <a:prstGeom prst="rect">
              <a:avLst/>
            </a:prstGeom>
            <a:noFill/>
            <a:ln w="9525">
              <a:noFill/>
            </a:ln>
          </p:spPr>
          <p:txBody>
            <a:bodyPr anchor="t">
              <a:spAutoFit/>
            </a:bodyPr>
            <a:p>
              <a:pPr latinLnBrk="1">
                <a:spcBef>
                  <a:spcPct val="50000"/>
                </a:spcBef>
              </a:pPr>
              <a:r>
                <a:rPr lang="zh-CN" altLang="en-US" sz="2000" b="0" dirty="0">
                  <a:solidFill>
                    <a:srgbClr val="000099"/>
                  </a:solidFill>
                  <a:latin typeface="Arial" panose="020B0604020202020204" pitchFamily="34" charset="0"/>
                  <a:ea typeface="华文新魏" panose="02010800040101010101" pitchFamily="2" charset="-122"/>
                </a:rPr>
                <a:t>复旦大学上海医学院肿瘤学系</a:t>
              </a:r>
              <a:endParaRPr lang="zh-CN" altLang="en-US" sz="2000" b="0" dirty="0">
                <a:solidFill>
                  <a:srgbClr val="000099"/>
                </a:solidFill>
                <a:latin typeface="Arial" panose="020B0604020202020204" pitchFamily="34" charset="0"/>
                <a:ea typeface="华文新魏" panose="02010800040101010101" pitchFamily="2" charset="-122"/>
              </a:endParaRPr>
            </a:p>
          </p:txBody>
        </p:sp>
        <p:sp>
          <p:nvSpPr>
            <p:cNvPr id="11269" name="Line 7"/>
            <p:cNvSpPr/>
            <p:nvPr/>
          </p:nvSpPr>
          <p:spPr>
            <a:xfrm>
              <a:off x="295" y="3838"/>
              <a:ext cx="3356" cy="0"/>
            </a:xfrm>
            <a:prstGeom prst="line">
              <a:avLst/>
            </a:prstGeom>
            <a:ln w="9525" cap="flat" cmpd="sng">
              <a:solidFill>
                <a:schemeClr val="bg1"/>
              </a:solidFill>
              <a:prstDash val="solid"/>
              <a:round/>
              <a:headEnd type="none" w="med" len="med"/>
              <a:tailEnd type="none" w="med" len="med"/>
            </a:ln>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p:nvPr>
        </p:nvSpPr>
        <p:spPr>
          <a:ln/>
        </p:spPr>
        <p:txBody>
          <a:bodyPr vert="horz" wrap="square" lIns="450000" tIns="45720" rIns="450000" bIns="45720" anchor="ctr"/>
          <a:p>
            <a:pPr eaLnBrk="1" hangingPunct="1"/>
            <a:r>
              <a:rPr lang="en-US" altLang="zh-CN" dirty="0"/>
              <a:t>II</a:t>
            </a:r>
            <a:r>
              <a:rPr lang="zh-CN" altLang="en-US" dirty="0"/>
              <a:t>级预防 具体措施</a:t>
            </a:r>
            <a:endParaRPr lang="zh-CN" altLang="en-US" dirty="0"/>
          </a:p>
        </p:txBody>
      </p:sp>
      <p:sp>
        <p:nvSpPr>
          <p:cNvPr id="330755" name="Rectangle 3"/>
          <p:cNvSpPr>
            <a:spLocks noGrp="1" noChangeArrowheads="1"/>
          </p:cNvSpPr>
          <p:nvPr>
            <p:ph idx="1"/>
          </p:nvPr>
        </p:nvSpPr>
        <p:spPr>
          <a:xfrm>
            <a:off x="827088" y="1341438"/>
            <a:ext cx="7416800" cy="4700588"/>
          </a:xfrm>
        </p:spPr>
        <p:txBody>
          <a:bodyPr vert="horz" wrap="square" lIns="91440" tIns="45720" rIns="91440" bIns="45720" numCol="1" anchor="t" anchorCtr="0" compatLnSpc="1"/>
          <a:lstStyle/>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开展健康教育</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警惕癌症的早期信号</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健康检查</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癌症的筛查</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tx1"/>
                </a:solidFill>
                <a:effectLst/>
                <a:uLnTx/>
                <a:uFillTx/>
                <a:latin typeface="+mn-lt"/>
                <a:ea typeface="+mn-ea"/>
                <a:cs typeface="+mn-cs"/>
              </a:rPr>
              <a:t>遗传学知识在肿瘤预防中的作用</a:t>
            </a:r>
            <a:endParaRPr kumimoji="1" lang="zh-CN" altLang="en-US" sz="32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及时治疗癌前病变</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早期肿瘤的合理治疗</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p:txBody>
      </p:sp>
      <p:pic>
        <p:nvPicPr>
          <p:cNvPr id="39939" name="Picture 4" descr="j0240721"/>
          <p:cNvPicPr>
            <a:picLocks noChangeAspect="1"/>
          </p:cNvPicPr>
          <p:nvPr/>
        </p:nvPicPr>
        <p:blipFill>
          <a:blip r:embed="rId1"/>
          <a:stretch>
            <a:fillRect/>
          </a:stretch>
        </p:blipFill>
        <p:spPr>
          <a:xfrm>
            <a:off x="7667625" y="5084763"/>
            <a:ext cx="1476375" cy="1368425"/>
          </a:xfrm>
          <a:prstGeom prst="rect">
            <a:avLst/>
          </a:prstGeom>
          <a:noFill/>
          <a:ln w="9525">
            <a:no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p:nvPr>
        </p:nvSpPr>
        <p:spPr>
          <a:ln/>
        </p:spPr>
        <p:txBody>
          <a:bodyPr vert="horz" wrap="square" lIns="450000" tIns="45720" rIns="450000" bIns="45720" anchor="ctr"/>
          <a:p>
            <a:pPr eaLnBrk="1" hangingPunct="1"/>
            <a:r>
              <a:rPr lang="zh-CN" altLang="en-US" dirty="0"/>
              <a:t>举例：林奇综合征</a:t>
            </a:r>
            <a:endParaRPr lang="zh-CN" altLang="en-US" dirty="0"/>
          </a:p>
        </p:txBody>
      </p:sp>
      <p:sp>
        <p:nvSpPr>
          <p:cNvPr id="40962" name="Rectangle 3"/>
          <p:cNvSpPr>
            <a:spLocks noGrp="1"/>
          </p:cNvSpPr>
          <p:nvPr>
            <p:ph idx="1"/>
          </p:nvPr>
        </p:nvSpPr>
        <p:spPr>
          <a:ln/>
        </p:spPr>
        <p:txBody>
          <a:bodyPr vert="horz" wrap="square" lIns="91440" tIns="45720" rIns="91440" bIns="45720" anchor="t"/>
          <a:p>
            <a:pPr marL="0" indent="0" eaLnBrk="1" hangingPunct="1">
              <a:buNone/>
            </a:pPr>
            <a:r>
              <a:rPr lang="zh-CN" altLang="en-US" sz="2400" dirty="0"/>
              <a:t>林奇综合征</a:t>
            </a:r>
            <a:r>
              <a:rPr lang="zh-CN" altLang="zh-CN" sz="2400" dirty="0"/>
              <a:t>，又称为</a:t>
            </a:r>
            <a:r>
              <a:rPr lang="zh-CN" altLang="en-US" sz="2400" dirty="0"/>
              <a:t>遗传性非息肉病性结直肠癌</a:t>
            </a:r>
            <a:r>
              <a:rPr lang="zh-CN" altLang="zh-CN" sz="2400" dirty="0"/>
              <a:t>(hereditary nonpolyposis colorectal cancer</a:t>
            </a:r>
            <a:r>
              <a:rPr lang="zh-CN" altLang="en-US" sz="2400" dirty="0"/>
              <a:t>，</a:t>
            </a:r>
            <a:r>
              <a:rPr lang="zh-CN" altLang="zh-CN" sz="2400" dirty="0"/>
              <a:t>HNPCC)，</a:t>
            </a:r>
            <a:r>
              <a:rPr lang="zh-CN" altLang="en-US" sz="2400" dirty="0"/>
              <a:t>是常染色体显性遗传综合征。其诊断标准为</a:t>
            </a:r>
            <a:r>
              <a:rPr lang="zh-CN" altLang="zh-CN" sz="2400" dirty="0"/>
              <a:t>:</a:t>
            </a:r>
            <a:endParaRPr lang="zh-CN" altLang="zh-CN" sz="2400" dirty="0"/>
          </a:p>
          <a:p>
            <a:pPr marL="0" indent="0" eaLnBrk="1" hangingPunct="1">
              <a:buNone/>
            </a:pPr>
            <a:r>
              <a:rPr lang="zh-CN" altLang="en-US" sz="2400" dirty="0"/>
              <a:t>一、家族中至少</a:t>
            </a:r>
            <a:r>
              <a:rPr lang="zh-CN" altLang="zh-CN" sz="2400" dirty="0"/>
              <a:t>3</a:t>
            </a:r>
            <a:r>
              <a:rPr lang="zh-CN" altLang="en-US" sz="2400" dirty="0"/>
              <a:t>人经病理确诊为肠癌或其它肿瘤（胃癌、肾盂输尿管癌、子宫内膜癌、卵巢癌等），且其中一人为其他</a:t>
            </a:r>
            <a:r>
              <a:rPr lang="zh-CN" altLang="zh-CN" sz="2400" dirty="0"/>
              <a:t>2</a:t>
            </a:r>
            <a:r>
              <a:rPr lang="zh-CN" altLang="en-US" sz="2400" dirty="0"/>
              <a:t>人的直系亲属</a:t>
            </a:r>
            <a:r>
              <a:rPr lang="zh-CN" altLang="zh-CN" sz="2400" dirty="0"/>
              <a:t>;</a:t>
            </a:r>
            <a:endParaRPr lang="zh-CN" altLang="zh-CN" sz="2400" dirty="0"/>
          </a:p>
          <a:p>
            <a:pPr marL="0" indent="0" eaLnBrk="1" hangingPunct="1">
              <a:buNone/>
            </a:pPr>
            <a:r>
              <a:rPr lang="zh-CN" altLang="en-US" sz="2400" dirty="0"/>
              <a:t>二、必须累及连续</a:t>
            </a:r>
            <a:r>
              <a:rPr lang="zh-CN" altLang="zh-CN" sz="2400" dirty="0"/>
              <a:t>2</a:t>
            </a:r>
            <a:r>
              <a:rPr lang="zh-CN" altLang="en-US" sz="2400" dirty="0"/>
              <a:t>代人</a:t>
            </a:r>
            <a:r>
              <a:rPr lang="zh-CN" altLang="zh-CN" sz="2400" dirty="0"/>
              <a:t>;</a:t>
            </a:r>
            <a:endParaRPr lang="zh-CN" altLang="zh-CN" sz="2400" dirty="0"/>
          </a:p>
          <a:p>
            <a:pPr marL="0" indent="0" eaLnBrk="1" hangingPunct="1">
              <a:buNone/>
            </a:pPr>
            <a:r>
              <a:rPr lang="zh-CN" altLang="en-US" sz="2400" dirty="0"/>
              <a:t>三、至少有</a:t>
            </a:r>
            <a:r>
              <a:rPr lang="zh-CN" altLang="zh-CN" sz="2400" dirty="0"/>
              <a:t>1</a:t>
            </a:r>
            <a:r>
              <a:rPr lang="zh-CN" altLang="en-US" sz="2400" dirty="0"/>
              <a:t>人大肠癌发病早于</a:t>
            </a:r>
            <a:r>
              <a:rPr lang="zh-CN" altLang="zh-CN" sz="2400" dirty="0"/>
              <a:t>50</a:t>
            </a:r>
            <a:r>
              <a:rPr lang="zh-CN" altLang="en-US" sz="2400" dirty="0"/>
              <a:t>岁</a:t>
            </a:r>
            <a:r>
              <a:rPr lang="zh-CN" altLang="zh-CN" sz="2400" dirty="0"/>
              <a:t>;</a:t>
            </a:r>
            <a:endParaRPr lang="zh-CN" altLang="zh-CN" sz="2400" dirty="0"/>
          </a:p>
          <a:p>
            <a:pPr marL="0" indent="0" eaLnBrk="1" hangingPunct="1">
              <a:buNone/>
            </a:pPr>
            <a:r>
              <a:rPr lang="zh-CN" altLang="en-US" sz="2400" dirty="0"/>
              <a:t>四、排除家族性腺瘤性息肉病。</a:t>
            </a:r>
            <a:endParaRPr lang="zh-CN" altLang="en-US" sz="2400" dirty="0"/>
          </a:p>
          <a:p>
            <a:pPr marL="0" indent="0" eaLnBrk="1" hangingPunct="1">
              <a:buNone/>
            </a:pPr>
            <a:r>
              <a:rPr lang="zh-CN" altLang="zh-CN" sz="2400" dirty="0"/>
              <a:t>分子机制：</a:t>
            </a:r>
            <a:r>
              <a:rPr lang="zh-CN" altLang="en-US" sz="2400" dirty="0"/>
              <a:t>错配修复</a:t>
            </a:r>
            <a:r>
              <a:rPr lang="zh-CN" altLang="zh-CN" sz="2400" dirty="0"/>
              <a:t>(MMR)</a:t>
            </a:r>
            <a:r>
              <a:rPr lang="zh-CN" altLang="en-US" sz="2400" dirty="0"/>
              <a:t>基因</a:t>
            </a:r>
            <a:r>
              <a:rPr lang="zh-CN" altLang="zh-CN" sz="2400" dirty="0"/>
              <a:t>胚系突变</a:t>
            </a:r>
            <a:r>
              <a:rPr lang="zh-CN" altLang="en-US" sz="2400" dirty="0"/>
              <a:t>，</a:t>
            </a:r>
            <a:r>
              <a:rPr lang="zh-CN" altLang="zh-CN" sz="2400" dirty="0"/>
              <a:t>导致功能缺失和</a:t>
            </a:r>
            <a:r>
              <a:rPr lang="zh-CN" altLang="en-US" sz="2400" dirty="0"/>
              <a:t>微卫星不稳定性</a:t>
            </a:r>
            <a:r>
              <a:rPr lang="zh-CN" altLang="zh-CN" sz="2400" dirty="0"/>
              <a:t>。</a:t>
            </a:r>
            <a:endParaRPr lang="zh-CN" altLang="zh-CN"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3"/>
          <p:cNvSpPr>
            <a:spLocks noGrp="1"/>
          </p:cNvSpPr>
          <p:nvPr>
            <p:ph type="body" sz="half" idx="1"/>
          </p:nvPr>
        </p:nvSpPr>
        <p:spPr>
          <a:xfrm>
            <a:off x="447675" y="1279525"/>
            <a:ext cx="8315325" cy="4525963"/>
          </a:xfrm>
          <a:ln/>
        </p:spPr>
        <p:txBody>
          <a:bodyPr vert="horz" wrap="square" lIns="91440" tIns="45720" rIns="91440" bIns="45720" anchor="t"/>
          <a:p>
            <a:pPr eaLnBrk="1" hangingPunct="1">
              <a:buClrTx/>
              <a:buSzTx/>
              <a:buFont typeface="Wingdings 2" panose="05020102010507070707" pitchFamily="18" charset="2"/>
              <a:buNone/>
            </a:pPr>
            <a:endParaRPr lang="en-US" altLang="zh-CN" sz="2400" dirty="0"/>
          </a:p>
        </p:txBody>
      </p:sp>
      <p:pic>
        <p:nvPicPr>
          <p:cNvPr id="41986" name="Picture 4" descr="j0360664[1]"/>
          <p:cNvPicPr>
            <a:picLocks noGrp="1" noChangeAspect="1"/>
          </p:cNvPicPr>
          <p:nvPr>
            <p:ph sz="half" idx="2"/>
          </p:nvPr>
        </p:nvPicPr>
        <p:blipFill>
          <a:blip r:embed="rId1"/>
          <a:stretch>
            <a:fillRect/>
          </a:stretch>
        </p:blipFill>
        <p:spPr>
          <a:xfrm>
            <a:off x="7859713" y="5300663"/>
            <a:ext cx="1284287" cy="1557337"/>
          </a:xfrm>
          <a:ln/>
        </p:spPr>
      </p:pic>
      <p:sp>
        <p:nvSpPr>
          <p:cNvPr id="41987" name="TextBox 4"/>
          <p:cNvSpPr txBox="1"/>
          <p:nvPr/>
        </p:nvSpPr>
        <p:spPr>
          <a:xfrm>
            <a:off x="857250" y="4714875"/>
            <a:ext cx="6715125" cy="830263"/>
          </a:xfrm>
          <a:prstGeom prst="rect">
            <a:avLst/>
          </a:prstGeom>
          <a:noFill/>
          <a:ln w="9525">
            <a:noFill/>
          </a:ln>
        </p:spPr>
        <p:txBody>
          <a:bodyPr anchor="t">
            <a:spAutoFit/>
          </a:bodyPr>
          <a:p>
            <a:r>
              <a:rPr lang="zh-CN" altLang="en-US" dirty="0">
                <a:solidFill>
                  <a:schemeClr val="bg2"/>
                </a:solidFill>
                <a:latin typeface="微软雅黑" panose="020B0503020204020204" pitchFamily="34" charset="-122"/>
                <a:ea typeface="微软雅黑" panose="020B0503020204020204" pitchFamily="34" charset="-122"/>
              </a:rPr>
              <a:t>明确肿瘤相关家族遗传病史和相关基因检测，</a:t>
            </a:r>
            <a:r>
              <a:rPr lang="zh-CN" altLang="en-US" dirty="0">
                <a:solidFill>
                  <a:srgbClr val="FF0000"/>
                </a:solidFill>
                <a:latin typeface="微软雅黑" panose="020B0503020204020204" pitchFamily="34" charset="-122"/>
                <a:ea typeface="微软雅黑" panose="020B0503020204020204" pitchFamily="34" charset="-122"/>
              </a:rPr>
              <a:t>有助于健康携带者及家族成员的筛查和家系管理</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41988" name="标题 5"/>
          <p:cNvSpPr>
            <a:spLocks noGrp="1"/>
          </p:cNvSpPr>
          <p:nvPr>
            <p:ph type="title"/>
          </p:nvPr>
        </p:nvSpPr>
        <p:spPr>
          <a:ln/>
        </p:spPr>
        <p:txBody>
          <a:bodyPr vert="horz" wrap="square" lIns="450000" tIns="45720" rIns="450000" bIns="45720" anchor="ctr"/>
          <a:p>
            <a:pPr>
              <a:buNone/>
            </a:pPr>
            <a:endParaRPr lang="zh-CN" altLang="en-US" dirty="0"/>
          </a:p>
        </p:txBody>
      </p:sp>
      <p:sp>
        <p:nvSpPr>
          <p:cNvPr id="41989" name="Rectangle 2"/>
          <p:cNvSpPr txBox="1"/>
          <p:nvPr/>
        </p:nvSpPr>
        <p:spPr>
          <a:xfrm>
            <a:off x="152400" y="152400"/>
            <a:ext cx="9144000" cy="908050"/>
          </a:xfrm>
          <a:prstGeom prst="rect">
            <a:avLst/>
          </a:prstGeom>
          <a:noFill/>
          <a:ln w="9525">
            <a:noFill/>
          </a:ln>
        </p:spPr>
        <p:txBody>
          <a:bodyPr wrap="square" lIns="450000" tIns="45720" rIns="450000" bIns="45720" anchor="ctr"/>
          <a:p>
            <a:pPr algn="ctr" latinLnBrk="1">
              <a:buSzTx/>
              <a:buFontTx/>
            </a:pPr>
            <a:r>
              <a:rPr lang="zh-CN" altLang="en-US" sz="2800" dirty="0">
                <a:solidFill>
                  <a:schemeClr val="tx2"/>
                </a:solidFill>
                <a:latin typeface="微软雅黑" panose="020B0503020204020204" pitchFamily="34" charset="-122"/>
                <a:ea typeface="微软雅黑" panose="020B0503020204020204" pitchFamily="34" charset="-122"/>
              </a:rPr>
              <a:t>林奇综合征家族成员的筛查（突变携带者）</a:t>
            </a:r>
            <a:endParaRPr lang="zh-CN" altLang="en-US" sz="2800" dirty="0">
              <a:solidFill>
                <a:schemeClr val="tx2"/>
              </a:solidFill>
              <a:latin typeface="微软雅黑" panose="020B0503020204020204" pitchFamily="34" charset="-122"/>
              <a:ea typeface="微软雅黑" panose="020B0503020204020204" pitchFamily="34" charset="-122"/>
            </a:endParaRPr>
          </a:p>
        </p:txBody>
      </p:sp>
      <p:pic>
        <p:nvPicPr>
          <p:cNvPr id="41990" name="Picture 2"/>
          <p:cNvPicPr>
            <a:picLocks noChangeAspect="1"/>
          </p:cNvPicPr>
          <p:nvPr/>
        </p:nvPicPr>
        <p:blipFill>
          <a:blip r:embed="rId2"/>
          <a:stretch>
            <a:fillRect/>
          </a:stretch>
        </p:blipFill>
        <p:spPr>
          <a:xfrm>
            <a:off x="1500188" y="1143000"/>
            <a:ext cx="5786437" cy="3587750"/>
          </a:xfrm>
          <a:prstGeom prst="rect">
            <a:avLst/>
          </a:prstGeom>
          <a:noFill/>
          <a:ln w="9525">
            <a:no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a:ln/>
        </p:spPr>
        <p:txBody>
          <a:bodyPr vert="horz" wrap="square" lIns="450000" tIns="45720" rIns="450000" bIns="45720" anchor="ctr"/>
          <a:p>
            <a:pPr eaLnBrk="1" hangingPunct="1"/>
            <a:r>
              <a:rPr lang="en-US" altLang="zh-CN" dirty="0"/>
              <a:t>II</a:t>
            </a:r>
            <a:r>
              <a:rPr lang="zh-CN" altLang="en-US" dirty="0"/>
              <a:t>级预防 具体措施</a:t>
            </a:r>
            <a:endParaRPr lang="zh-CN" altLang="en-US" dirty="0"/>
          </a:p>
        </p:txBody>
      </p:sp>
      <p:sp>
        <p:nvSpPr>
          <p:cNvPr id="330755" name="Rectangle 3"/>
          <p:cNvSpPr>
            <a:spLocks noGrp="1" noChangeArrowheads="1"/>
          </p:cNvSpPr>
          <p:nvPr>
            <p:ph idx="1"/>
          </p:nvPr>
        </p:nvSpPr>
        <p:spPr>
          <a:xfrm>
            <a:off x="827088" y="1341438"/>
            <a:ext cx="7416800" cy="4700588"/>
          </a:xfrm>
        </p:spPr>
        <p:txBody>
          <a:bodyPr vert="horz" wrap="square" lIns="91440" tIns="45720" rIns="91440" bIns="45720" numCol="1" anchor="t" anchorCtr="0" compatLnSpc="1"/>
          <a:lstStyle/>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开展健康教育</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警惕癌症的早期信号</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健康检查</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癌症的筛查</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遗传学知识在肿瘤预防中的作用</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tx1"/>
                </a:solidFill>
                <a:effectLst/>
                <a:uLnTx/>
                <a:uFillTx/>
                <a:latin typeface="+mn-lt"/>
                <a:ea typeface="+mn-ea"/>
                <a:cs typeface="+mn-cs"/>
              </a:rPr>
              <a:t>及时治疗癌前病变</a:t>
            </a:r>
            <a:endParaRPr kumimoji="1" lang="zh-CN" altLang="en-US" sz="32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早期肿瘤的合理治疗</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p:txBody>
      </p:sp>
      <p:pic>
        <p:nvPicPr>
          <p:cNvPr id="44035" name="Picture 4" descr="j0240721"/>
          <p:cNvPicPr>
            <a:picLocks noChangeAspect="1"/>
          </p:cNvPicPr>
          <p:nvPr/>
        </p:nvPicPr>
        <p:blipFill>
          <a:blip r:embed="rId1"/>
          <a:stretch>
            <a:fillRect/>
          </a:stretch>
        </p:blipFill>
        <p:spPr>
          <a:xfrm>
            <a:off x="7667625" y="5084763"/>
            <a:ext cx="1476375" cy="1368425"/>
          </a:xfrm>
          <a:prstGeom prst="rect">
            <a:avLst/>
          </a:prstGeom>
          <a:noFill/>
          <a:ln w="9525">
            <a:no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2"/>
          <p:cNvSpPr>
            <a:spLocks noGrp="1"/>
          </p:cNvSpPr>
          <p:nvPr>
            <p:ph type="title"/>
          </p:nvPr>
        </p:nvSpPr>
        <p:spPr>
          <a:ln/>
        </p:spPr>
        <p:txBody>
          <a:bodyPr vert="horz" wrap="square" lIns="450000" tIns="45720" rIns="450000" bIns="45720" anchor="ctr"/>
          <a:p>
            <a:pPr eaLnBrk="1" hangingPunct="1"/>
            <a:r>
              <a:rPr lang="zh-CN" altLang="en-US" dirty="0"/>
              <a:t>及时治疗癌前病变</a:t>
            </a:r>
            <a:endParaRPr lang="zh-CN" altLang="en-US" dirty="0"/>
          </a:p>
        </p:txBody>
      </p:sp>
      <p:sp>
        <p:nvSpPr>
          <p:cNvPr id="45058" name="Rectangle 3"/>
          <p:cNvSpPr>
            <a:spLocks noGrp="1"/>
          </p:cNvSpPr>
          <p:nvPr>
            <p:ph idx="1"/>
          </p:nvPr>
        </p:nvSpPr>
        <p:spPr>
          <a:xfrm>
            <a:off x="533400" y="1219200"/>
            <a:ext cx="7796213" cy="4176713"/>
          </a:xfrm>
          <a:ln/>
        </p:spPr>
        <p:txBody>
          <a:bodyPr vert="horz" wrap="square" lIns="91440" tIns="45720" rIns="91440" bIns="45720" anchor="t"/>
          <a:p>
            <a:pPr eaLnBrk="1" hangingPunct="1">
              <a:buNone/>
            </a:pPr>
            <a:r>
              <a:rPr lang="zh-CN" altLang="en-US" b="1" dirty="0">
                <a:solidFill>
                  <a:srgbClr val="FF6600"/>
                </a:solidFill>
              </a:rPr>
              <a:t>	癌前病变：</a:t>
            </a:r>
            <a:r>
              <a:rPr lang="zh-CN" altLang="en-US" b="1" dirty="0"/>
              <a:t>病变本身不是癌，但在致癌因素的长期作用下，其中一小部分可能发展为癌的疾病状态</a:t>
            </a:r>
            <a:endParaRPr lang="en-US" altLang="zh-CN" b="1" dirty="0"/>
          </a:p>
          <a:p>
            <a:pPr eaLnBrk="1" hangingPunct="1">
              <a:buNone/>
            </a:pPr>
            <a:endParaRPr lang="zh-CN" altLang="en-US" dirty="0"/>
          </a:p>
        </p:txBody>
      </p:sp>
      <p:pic>
        <p:nvPicPr>
          <p:cNvPr id="45059" name="Picture 4" descr="j0285976"/>
          <p:cNvPicPr>
            <a:picLocks noChangeAspect="1"/>
          </p:cNvPicPr>
          <p:nvPr/>
        </p:nvPicPr>
        <p:blipFill>
          <a:blip r:embed="rId1"/>
          <a:stretch>
            <a:fillRect/>
          </a:stretch>
        </p:blipFill>
        <p:spPr>
          <a:xfrm>
            <a:off x="7442200" y="4724400"/>
            <a:ext cx="1701800" cy="1830388"/>
          </a:xfrm>
          <a:prstGeom prst="rect">
            <a:avLst/>
          </a:prstGeom>
          <a:noFill/>
          <a:ln w="9525">
            <a:noFill/>
          </a:ln>
        </p:spPr>
      </p:pic>
      <p:pic>
        <p:nvPicPr>
          <p:cNvPr id="45060" name="图片 32772" descr="8_100722111830_1"/>
          <p:cNvPicPr>
            <a:picLocks noChangeAspect="1"/>
          </p:cNvPicPr>
          <p:nvPr/>
        </p:nvPicPr>
        <p:blipFill>
          <a:blip r:embed="rId2"/>
          <a:stretch>
            <a:fillRect/>
          </a:stretch>
        </p:blipFill>
        <p:spPr>
          <a:xfrm>
            <a:off x="4343400" y="3314700"/>
            <a:ext cx="2971800" cy="1979613"/>
          </a:xfrm>
          <a:prstGeom prst="rect">
            <a:avLst/>
          </a:prstGeom>
          <a:noFill/>
          <a:ln w="9525">
            <a:noFill/>
          </a:ln>
        </p:spPr>
      </p:pic>
      <p:sp>
        <p:nvSpPr>
          <p:cNvPr id="45061" name="矩形 32773"/>
          <p:cNvSpPr/>
          <p:nvPr/>
        </p:nvSpPr>
        <p:spPr>
          <a:xfrm>
            <a:off x="2571750" y="2097088"/>
            <a:ext cx="4572000" cy="0"/>
          </a:xfrm>
          <a:prstGeom prst="rect">
            <a:avLst/>
          </a:prstGeom>
          <a:noFill/>
          <a:ln w="9525">
            <a:noFill/>
          </a:ln>
        </p:spPr>
        <p:txBody>
          <a:bodyPr anchor="t"/>
          <a:p>
            <a:pPr latinLnBrk="1"/>
            <a:endParaRPr lang="zh-CN" altLang="en-US" dirty="0">
              <a:latin typeface="Arial" panose="020B0604020202020204" pitchFamily="34" charset="0"/>
              <a:ea typeface="HY견고딕" pitchFamily="18" charset="-127"/>
            </a:endParaRPr>
          </a:p>
        </p:txBody>
      </p:sp>
      <p:pic>
        <p:nvPicPr>
          <p:cNvPr id="45062" name="图片 32774" descr="201101211027019662"/>
          <p:cNvPicPr>
            <a:picLocks noChangeAspect="1"/>
          </p:cNvPicPr>
          <p:nvPr/>
        </p:nvPicPr>
        <p:blipFill>
          <a:blip r:embed="rId3"/>
          <a:srcRect t="11667" r="16673" b="36667"/>
          <a:stretch>
            <a:fillRect/>
          </a:stretch>
        </p:blipFill>
        <p:spPr>
          <a:xfrm>
            <a:off x="990600" y="3276600"/>
            <a:ext cx="2819400" cy="2033588"/>
          </a:xfrm>
          <a:prstGeom prst="rect">
            <a:avLst/>
          </a:prstGeom>
          <a:noFill/>
          <a:ln w="9525">
            <a:noFill/>
          </a:ln>
        </p:spPr>
      </p:pic>
      <p:sp>
        <p:nvSpPr>
          <p:cNvPr id="45063" name="矩形 32775"/>
          <p:cNvSpPr/>
          <p:nvPr/>
        </p:nvSpPr>
        <p:spPr>
          <a:xfrm>
            <a:off x="2606675" y="1143000"/>
            <a:ext cx="4572000" cy="0"/>
          </a:xfrm>
          <a:prstGeom prst="rect">
            <a:avLst/>
          </a:prstGeom>
          <a:noFill/>
          <a:ln w="9525">
            <a:noFill/>
          </a:ln>
        </p:spPr>
        <p:txBody>
          <a:bodyPr anchor="t"/>
          <a:p>
            <a:pPr latinLnBrk="1"/>
            <a:endParaRPr lang="zh-CN" altLang="en-US" dirty="0">
              <a:latin typeface="Arial" panose="020B0604020202020204" pitchFamily="34" charset="0"/>
              <a:ea typeface="HY견고딕" pitchFamily="18" charset="-127"/>
            </a:endParaRPr>
          </a:p>
        </p:txBody>
      </p:sp>
      <p:sp>
        <p:nvSpPr>
          <p:cNvPr id="45064" name="文本框 32776"/>
          <p:cNvSpPr txBox="1"/>
          <p:nvPr/>
        </p:nvSpPr>
        <p:spPr>
          <a:xfrm>
            <a:off x="1219200" y="5334000"/>
            <a:ext cx="5562600" cy="457200"/>
          </a:xfrm>
          <a:prstGeom prst="rect">
            <a:avLst/>
          </a:prstGeom>
          <a:noFill/>
          <a:ln w="9525">
            <a:noFill/>
          </a:ln>
        </p:spPr>
        <p:txBody>
          <a:bodyPr anchor="t">
            <a:spAutoFit/>
          </a:bodyPr>
          <a:p>
            <a:pPr algn="ctr" latinLnBrk="1">
              <a:spcBef>
                <a:spcPct val="50000"/>
              </a:spcBef>
            </a:pPr>
            <a:r>
              <a:rPr lang="zh-CN" altLang="en-US" dirty="0">
                <a:latin typeface="Arial" panose="020B0604020202020204" pitchFamily="34" charset="0"/>
                <a:ea typeface="宋体" panose="02010600030101010101" pitchFamily="2" charset="-122"/>
              </a:rPr>
              <a:t>黑痣和恶性黑色素瘤</a:t>
            </a:r>
            <a:endParaRPr lang="en-US" altLang="zh-CN" dirty="0">
              <a:latin typeface="Arial" panose="020B0604020202020204" pitchFamily="34" charset="0"/>
              <a:ea typeface="宋体" panose="02010600030101010101" pitchFamily="2"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a:ln/>
        </p:spPr>
        <p:txBody>
          <a:bodyPr vert="horz" wrap="square" lIns="450000" tIns="45720" rIns="450000" bIns="45720" anchor="ctr"/>
          <a:p>
            <a:pPr eaLnBrk="1" hangingPunct="1"/>
            <a:r>
              <a:rPr lang="zh-CN" altLang="en-US" dirty="0"/>
              <a:t>癌前病变</a:t>
            </a:r>
            <a:endParaRPr lang="zh-CN" altLang="en-US" dirty="0"/>
          </a:p>
        </p:txBody>
      </p:sp>
      <p:sp>
        <p:nvSpPr>
          <p:cNvPr id="46082" name="Rectangle 3"/>
          <p:cNvSpPr>
            <a:spLocks noGrp="1"/>
          </p:cNvSpPr>
          <p:nvPr>
            <p:ph idx="1"/>
          </p:nvPr>
        </p:nvSpPr>
        <p:spPr>
          <a:ln/>
        </p:spPr>
        <p:txBody>
          <a:bodyPr vert="horz" wrap="square" lIns="91440" tIns="45720" rIns="91440" bIns="45720" anchor="t"/>
          <a:p>
            <a:pPr eaLnBrk="1" hangingPunct="1">
              <a:buNone/>
            </a:pPr>
            <a:r>
              <a:rPr lang="zh-CN" altLang="en-US" sz="3600" b="1" dirty="0">
                <a:solidFill>
                  <a:srgbClr val="FF3399"/>
                </a:solidFill>
              </a:rPr>
              <a:t>常见癌前病变：</a:t>
            </a:r>
            <a:r>
              <a:rPr lang="zh-CN" altLang="en-US" sz="3600" b="1" dirty="0">
                <a:solidFill>
                  <a:schemeClr val="tx1"/>
                </a:solidFill>
              </a:rPr>
              <a:t>粘膜白斑、日光性角化病、色素性干皮病、皮肤慢性溃疡、黑痣、乳腺乳头状瘤病、慢性萎缩性胃炎、胃溃疡、肠绒毛样腺瘤、上皮不典型增生、宫颈糜烂、隐睾等。</a:t>
            </a:r>
            <a:endParaRPr lang="zh-CN" altLang="en-US" sz="3600" b="1" dirty="0">
              <a:solidFill>
                <a:schemeClr val="tx1"/>
              </a:solidFill>
            </a:endParaRPr>
          </a:p>
          <a:p>
            <a:pPr eaLnBrk="1" hangingPunct="1"/>
            <a:endParaRPr lang="en-US" altLang="zh-CN" dirty="0">
              <a:solidFill>
                <a:srgbClr val="660066"/>
              </a:solidFill>
            </a:endParaRPr>
          </a:p>
        </p:txBody>
      </p:sp>
      <p:pic>
        <p:nvPicPr>
          <p:cNvPr id="46083" name="Picture 4" descr="j0405926"/>
          <p:cNvPicPr>
            <a:picLocks noChangeAspect="1"/>
          </p:cNvPicPr>
          <p:nvPr/>
        </p:nvPicPr>
        <p:blipFill>
          <a:blip r:embed="rId1"/>
          <a:stretch>
            <a:fillRect/>
          </a:stretch>
        </p:blipFill>
        <p:spPr>
          <a:xfrm>
            <a:off x="8012113" y="5373688"/>
            <a:ext cx="1131887" cy="1152525"/>
          </a:xfrm>
          <a:prstGeom prst="rect">
            <a:avLst/>
          </a:prstGeom>
          <a:noFill/>
          <a:ln w="9525">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2"/>
          <p:cNvSpPr>
            <a:spLocks noGrp="1"/>
          </p:cNvSpPr>
          <p:nvPr>
            <p:ph type="title"/>
          </p:nvPr>
        </p:nvSpPr>
        <p:spPr>
          <a:ln/>
        </p:spPr>
        <p:txBody>
          <a:bodyPr vert="horz" wrap="square" lIns="450000" tIns="45720" rIns="450000" bIns="45720" anchor="ctr"/>
          <a:p>
            <a:pPr eaLnBrk="1" hangingPunct="1"/>
            <a:r>
              <a:rPr lang="en-US" altLang="zh-CN" dirty="0"/>
              <a:t>II</a:t>
            </a:r>
            <a:r>
              <a:rPr lang="zh-CN" altLang="en-US" dirty="0"/>
              <a:t>级预防 具体措施</a:t>
            </a:r>
            <a:endParaRPr lang="zh-CN" altLang="en-US" dirty="0"/>
          </a:p>
        </p:txBody>
      </p:sp>
      <p:sp>
        <p:nvSpPr>
          <p:cNvPr id="330755" name="Rectangle 3"/>
          <p:cNvSpPr>
            <a:spLocks noGrp="1" noChangeArrowheads="1"/>
          </p:cNvSpPr>
          <p:nvPr>
            <p:ph idx="1"/>
          </p:nvPr>
        </p:nvSpPr>
        <p:spPr>
          <a:xfrm>
            <a:off x="827088" y="1341438"/>
            <a:ext cx="7416800" cy="4700588"/>
          </a:xfrm>
        </p:spPr>
        <p:txBody>
          <a:bodyPr vert="horz" wrap="square" lIns="91440" tIns="45720" rIns="91440" bIns="45720" numCol="1" anchor="t" anchorCtr="0" compatLnSpc="1"/>
          <a:lstStyle/>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开展健康教育</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警惕癌症的早期信号</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健康检查</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癌症的筛查</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遗传学知识在肿瘤预防中的作用</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rPr>
              <a:t>及时治疗癌前病变</a:t>
            </a:r>
            <a:endParaRPr kumimoji="1" lang="zh-CN" altLang="en-US" sz="3200" b="1" i="0" u="none" strike="noStrike" kern="0" cap="none" spc="0" normalizeH="0" baseline="0" noProof="0" dirty="0" smtClean="0">
              <a:ln>
                <a:noFill/>
              </a:ln>
              <a:solidFill>
                <a:schemeClr val="accent3">
                  <a:lumMod val="60000"/>
                  <a:lumOff val="40000"/>
                </a:schemeClr>
              </a:solidFill>
              <a:effectLst/>
              <a:uLnTx/>
              <a:uFillTx/>
              <a:latin typeface="+mn-lt"/>
              <a:ea typeface="+mn-ea"/>
              <a:cs typeface="+mn-cs"/>
            </a:endParaRPr>
          </a:p>
          <a:p>
            <a:pPr marL="342900" marR="0" lvl="0" indent="-342900" algn="l" defTabSz="914400" rtl="0" eaLnBrk="1" fontAlgn="base" latinLnBrk="1" hangingPunct="1">
              <a:lnSpc>
                <a:spcPct val="100000"/>
              </a:lnSpc>
              <a:spcBef>
                <a:spcPct val="20000"/>
              </a:spcBef>
              <a:spcAft>
                <a:spcPct val="0"/>
              </a:spcAft>
              <a:buClrTx/>
              <a:buSzTx/>
              <a:buFont typeface="Wingdings 2" panose="05020102010507070707" pitchFamily="18" charset="2"/>
              <a:buChar char="©"/>
              <a:defRPr/>
            </a:pPr>
            <a:r>
              <a:rPr kumimoji="1" lang="zh-CN" altLang="en-US" sz="3200" b="1" i="0" u="none" strike="noStrike" kern="0" cap="none" spc="0" normalizeH="0" baseline="0" noProof="0" dirty="0" smtClean="0">
                <a:ln>
                  <a:noFill/>
                </a:ln>
                <a:solidFill>
                  <a:schemeClr val="tx1"/>
                </a:solidFill>
                <a:effectLst/>
                <a:uLnTx/>
                <a:uFillTx/>
                <a:latin typeface="+mn-lt"/>
                <a:ea typeface="+mn-ea"/>
                <a:cs typeface="+mn-cs"/>
              </a:rPr>
              <a:t>早期肿瘤的合理治疗</a:t>
            </a:r>
            <a:endParaRPr kumimoji="1" lang="zh-CN" altLang="en-US" sz="3200" b="1" i="0" u="none" strike="noStrike" kern="0" cap="none" spc="0" normalizeH="0" baseline="0" noProof="0" dirty="0" smtClean="0">
              <a:ln>
                <a:noFill/>
              </a:ln>
              <a:solidFill>
                <a:schemeClr val="tx1"/>
              </a:solidFill>
              <a:effectLst/>
              <a:uLnTx/>
              <a:uFillTx/>
              <a:latin typeface="+mn-lt"/>
              <a:ea typeface="+mn-ea"/>
              <a:cs typeface="+mn-cs"/>
            </a:endParaRPr>
          </a:p>
        </p:txBody>
      </p:sp>
      <p:pic>
        <p:nvPicPr>
          <p:cNvPr id="47107" name="Picture 4" descr="j0240721"/>
          <p:cNvPicPr>
            <a:picLocks noChangeAspect="1"/>
          </p:cNvPicPr>
          <p:nvPr/>
        </p:nvPicPr>
        <p:blipFill>
          <a:blip r:embed="rId1"/>
          <a:stretch>
            <a:fillRect/>
          </a:stretch>
        </p:blipFill>
        <p:spPr>
          <a:xfrm>
            <a:off x="7667625" y="5084763"/>
            <a:ext cx="1476375" cy="1368425"/>
          </a:xfrm>
          <a:prstGeom prst="rect">
            <a:avLst/>
          </a:prstGeom>
          <a:noFill/>
          <a:ln w="9525">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2"/>
          <p:cNvSpPr>
            <a:spLocks noGrp="1"/>
          </p:cNvSpPr>
          <p:nvPr>
            <p:ph type="title"/>
          </p:nvPr>
        </p:nvSpPr>
        <p:spPr>
          <a:xfrm>
            <a:off x="468313" y="260350"/>
            <a:ext cx="7848600" cy="908050"/>
          </a:xfrm>
          <a:ln/>
        </p:spPr>
        <p:txBody>
          <a:bodyPr vert="horz" wrap="square" lIns="450000" tIns="45720" rIns="450000" bIns="45720" anchor="ctr"/>
          <a:p>
            <a:pPr eaLnBrk="1" hangingPunct="1"/>
            <a:r>
              <a:rPr lang="zh-CN" altLang="en-US" dirty="0"/>
              <a:t>早期肿瘤的合理治疗</a:t>
            </a:r>
            <a:endParaRPr lang="zh-CN" altLang="en-US" dirty="0"/>
          </a:p>
        </p:txBody>
      </p:sp>
      <p:sp>
        <p:nvSpPr>
          <p:cNvPr id="48130" name="Rectangle 3"/>
          <p:cNvSpPr>
            <a:spLocks noGrp="1"/>
          </p:cNvSpPr>
          <p:nvPr>
            <p:ph idx="1"/>
          </p:nvPr>
        </p:nvSpPr>
        <p:spPr>
          <a:xfrm>
            <a:off x="447675" y="1484313"/>
            <a:ext cx="8229600" cy="4321175"/>
          </a:xfrm>
          <a:ln/>
        </p:spPr>
        <p:txBody>
          <a:bodyPr vert="horz" wrap="square" lIns="91440" tIns="45720" rIns="91440" bIns="45720" anchor="t"/>
          <a:p>
            <a:pPr eaLnBrk="1" hangingPunct="1"/>
            <a:r>
              <a:rPr lang="zh-CN" altLang="en-US" dirty="0"/>
              <a:t>主要目的：治愈或者长期生存</a:t>
            </a:r>
            <a:endParaRPr lang="zh-CN" altLang="en-US" dirty="0"/>
          </a:p>
          <a:p>
            <a:pPr eaLnBrk="1" hangingPunct="1"/>
            <a:r>
              <a:rPr lang="zh-CN" altLang="en-US" dirty="0"/>
              <a:t>遵循肿瘤治疗的基本原则</a:t>
            </a:r>
            <a:endParaRPr lang="en-US" altLang="zh-CN" dirty="0"/>
          </a:p>
          <a:p>
            <a:pPr eaLnBrk="1" hangingPunct="1"/>
            <a:r>
              <a:rPr lang="zh-CN" altLang="en-US" dirty="0"/>
              <a:t>合理缩小手术范围，进一步提高生活质量</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2"/>
          <p:cNvSpPr>
            <a:spLocks noGrp="1"/>
          </p:cNvSpPr>
          <p:nvPr>
            <p:ph type="title" idx="4294967295"/>
          </p:nvPr>
        </p:nvSpPr>
        <p:spPr>
          <a:xfrm>
            <a:off x="304800" y="304800"/>
            <a:ext cx="6624638" cy="908050"/>
          </a:xfrm>
          <a:ln/>
        </p:spPr>
        <p:txBody>
          <a:bodyPr vert="horz" wrap="square" lIns="450000" tIns="45720" rIns="450000" bIns="45720" anchor="ctr"/>
          <a:p>
            <a:pPr eaLnBrk="1" hangingPunct="1"/>
            <a:r>
              <a:rPr lang="zh-CN" altLang="en-US" dirty="0"/>
              <a:t>癌症“三早”的意义</a:t>
            </a:r>
            <a:endParaRPr lang="zh-CN" altLang="en-US" dirty="0"/>
          </a:p>
        </p:txBody>
      </p:sp>
      <p:sp>
        <p:nvSpPr>
          <p:cNvPr id="50178" name="Rectangle 3"/>
          <p:cNvSpPr>
            <a:spLocks noGrp="1"/>
          </p:cNvSpPr>
          <p:nvPr>
            <p:ph type="body" idx="4294967295"/>
          </p:nvPr>
        </p:nvSpPr>
        <p:spPr>
          <a:xfrm>
            <a:off x="611188" y="1773238"/>
            <a:ext cx="8229600" cy="4238625"/>
          </a:xfrm>
          <a:ln/>
        </p:spPr>
        <p:txBody>
          <a:bodyPr vert="horz" wrap="square" lIns="91440" tIns="45720" rIns="91440" bIns="45720" anchor="t"/>
          <a:p>
            <a:pPr eaLnBrk="1" hangingPunct="1">
              <a:buNone/>
            </a:pPr>
            <a:r>
              <a:rPr lang="zh-CN" altLang="en-US" sz="2800" b="1" dirty="0"/>
              <a:t>肿瘤                 </a:t>
            </a:r>
            <a:r>
              <a:rPr lang="en-US" altLang="zh-CN" sz="2800" b="1" dirty="0"/>
              <a:t>5</a:t>
            </a:r>
            <a:r>
              <a:rPr lang="zh-CN" altLang="en-US" sz="2800" b="1" dirty="0"/>
              <a:t>年生存率     其它获益</a:t>
            </a:r>
            <a:endParaRPr lang="zh-CN" altLang="en-US" sz="2800" dirty="0"/>
          </a:p>
          <a:p>
            <a:pPr eaLnBrk="1" hangingPunct="1">
              <a:buNone/>
            </a:pPr>
            <a:r>
              <a:rPr lang="zh-CN" altLang="en-US" sz="2800" dirty="0"/>
              <a:t>早期胃癌               </a:t>
            </a:r>
            <a:r>
              <a:rPr lang="en-US" altLang="zh-CN" sz="2800" dirty="0"/>
              <a:t>90.9</a:t>
            </a:r>
            <a:r>
              <a:rPr lang="zh-CN" altLang="en-US" sz="2800" dirty="0"/>
              <a:t>％</a:t>
            </a:r>
            <a:r>
              <a:rPr lang="en-US" altLang="zh-CN" sz="2800" dirty="0"/>
              <a:t>	    </a:t>
            </a:r>
            <a:r>
              <a:rPr lang="zh-CN" altLang="en-US" sz="2800" dirty="0"/>
              <a:t>无需化疗</a:t>
            </a:r>
            <a:endParaRPr lang="zh-CN" altLang="en-US" sz="2800" dirty="0"/>
          </a:p>
          <a:p>
            <a:pPr eaLnBrk="1" hangingPunct="1">
              <a:buNone/>
            </a:pPr>
            <a:r>
              <a:rPr lang="en-US" altLang="zh-CN" sz="2800" dirty="0"/>
              <a:t>I</a:t>
            </a:r>
            <a:r>
              <a:rPr lang="zh-CN" altLang="en-US" sz="2800" dirty="0"/>
              <a:t>期乳腺癌              </a:t>
            </a:r>
            <a:r>
              <a:rPr lang="en-US" altLang="zh-CN" sz="2800" dirty="0"/>
              <a:t>92.5</a:t>
            </a:r>
            <a:r>
              <a:rPr lang="zh-CN" altLang="en-US" sz="2800" dirty="0"/>
              <a:t>％</a:t>
            </a:r>
            <a:r>
              <a:rPr lang="en-US" altLang="zh-CN" sz="2800" dirty="0"/>
              <a:t>	    </a:t>
            </a:r>
            <a:r>
              <a:rPr lang="zh-CN" altLang="en-US" sz="2800" dirty="0"/>
              <a:t>增加保乳</a:t>
            </a:r>
            <a:endParaRPr lang="zh-CN" altLang="en-US" sz="2800" dirty="0"/>
          </a:p>
          <a:p>
            <a:pPr eaLnBrk="1" hangingPunct="1">
              <a:buNone/>
            </a:pPr>
            <a:r>
              <a:rPr lang="zh-CN" altLang="en-US" sz="2800" dirty="0"/>
              <a:t>早期食管癌           </a:t>
            </a:r>
            <a:r>
              <a:rPr lang="en-US" altLang="zh-CN" sz="2800" dirty="0"/>
              <a:t>90.3</a:t>
            </a:r>
            <a:r>
              <a:rPr lang="zh-CN" altLang="en-US" sz="2800" dirty="0"/>
              <a:t>％            </a:t>
            </a:r>
            <a:endParaRPr lang="zh-CN" altLang="en-US" sz="2800" dirty="0"/>
          </a:p>
          <a:p>
            <a:pPr eaLnBrk="1" hangingPunct="1">
              <a:buNone/>
            </a:pPr>
            <a:r>
              <a:rPr lang="zh-CN" altLang="en-US" sz="2800" dirty="0"/>
              <a:t>早期肝癌               </a:t>
            </a:r>
            <a:r>
              <a:rPr lang="en-US" altLang="zh-CN" sz="2800" dirty="0"/>
              <a:t>61.3</a:t>
            </a:r>
            <a:r>
              <a:rPr lang="zh-CN" altLang="en-US" sz="2800" dirty="0"/>
              <a:t>％           </a:t>
            </a:r>
            <a:endParaRPr lang="zh-CN" altLang="en-US" sz="2800" dirty="0"/>
          </a:p>
          <a:p>
            <a:pPr eaLnBrk="1" hangingPunct="1">
              <a:buNone/>
            </a:pPr>
            <a:r>
              <a:rPr lang="zh-CN" altLang="en-US" sz="2800" dirty="0"/>
              <a:t>早期宫颈癌           </a:t>
            </a:r>
            <a:r>
              <a:rPr lang="en-US" altLang="zh-CN" sz="2800" dirty="0"/>
              <a:t>99.1</a:t>
            </a:r>
            <a:r>
              <a:rPr lang="zh-CN" altLang="en-US" sz="2800" dirty="0"/>
              <a:t>％</a:t>
            </a:r>
            <a:r>
              <a:rPr lang="en-US" altLang="zh-CN" sz="2800" dirty="0"/>
              <a:t>	    </a:t>
            </a:r>
            <a:r>
              <a:rPr lang="zh-CN" altLang="en-US" sz="2800" dirty="0"/>
              <a:t>保留生育</a:t>
            </a:r>
            <a:endParaRPr lang="zh-CN" alt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a:spLocks noGrp="1"/>
          </p:cNvSpPr>
          <p:nvPr>
            <p:ph type="title"/>
          </p:nvPr>
        </p:nvSpPr>
        <p:spPr>
          <a:ln/>
        </p:spPr>
        <p:txBody>
          <a:bodyPr vert="horz" wrap="square" lIns="450000" tIns="45720" rIns="450000" bIns="45720" anchor="ctr"/>
          <a:p>
            <a:pPr eaLnBrk="1" hangingPunct="1"/>
            <a:r>
              <a:rPr lang="en-US" altLang="zh-CN" dirty="0"/>
              <a:t>Ⅲ</a:t>
            </a:r>
            <a:r>
              <a:rPr lang="zh-CN" altLang="en-US" dirty="0"/>
              <a:t>级预防</a:t>
            </a:r>
            <a:endParaRPr lang="zh-CN" altLang="en-US" dirty="0"/>
          </a:p>
        </p:txBody>
      </p:sp>
      <p:sp>
        <p:nvSpPr>
          <p:cNvPr id="51202" name="Rectangle 3"/>
          <p:cNvSpPr>
            <a:spLocks noGrp="1"/>
          </p:cNvSpPr>
          <p:nvPr>
            <p:ph idx="1"/>
          </p:nvPr>
        </p:nvSpPr>
        <p:spPr>
          <a:ln/>
        </p:spPr>
        <p:txBody>
          <a:bodyPr vert="horz" wrap="square" lIns="91440" tIns="45720" rIns="91440" bIns="45720" anchor="t"/>
          <a:p>
            <a:pPr eaLnBrk="1" hangingPunct="1"/>
            <a:r>
              <a:rPr lang="zh-CN" altLang="en-US" dirty="0"/>
              <a:t>主要对象：临床中晚期肿瘤，尤其是不可治愈的晚期病人</a:t>
            </a:r>
            <a:endParaRPr lang="en-US" altLang="zh-CN" dirty="0"/>
          </a:p>
          <a:p>
            <a:pPr eaLnBrk="1" hangingPunct="1"/>
            <a:r>
              <a:rPr lang="zh-CN" altLang="en-US" dirty="0"/>
              <a:t>主要目的：</a:t>
            </a:r>
            <a:endParaRPr lang="en-US" altLang="zh-CN" dirty="0"/>
          </a:p>
          <a:p>
            <a:pPr lvl="1" eaLnBrk="1" hangingPunct="1"/>
            <a:r>
              <a:rPr lang="zh-CN" altLang="en-US" dirty="0"/>
              <a:t>获得较好的生活质量</a:t>
            </a:r>
            <a:endParaRPr lang="en-US" altLang="zh-CN" dirty="0"/>
          </a:p>
          <a:p>
            <a:pPr lvl="1" eaLnBrk="1" hangingPunct="1"/>
            <a:r>
              <a:rPr lang="zh-CN" altLang="en-US" dirty="0"/>
              <a:t>解除疼痛</a:t>
            </a:r>
            <a:endParaRPr lang="en-US" altLang="zh-CN" dirty="0"/>
          </a:p>
          <a:p>
            <a:pPr lvl="1" eaLnBrk="1" hangingPunct="1"/>
            <a:r>
              <a:rPr lang="zh-CN" altLang="en-US" dirty="0"/>
              <a:t>促进功能恢复</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2"/>
          <p:cNvSpPr>
            <a:spLocks noGrp="1"/>
          </p:cNvSpPr>
          <p:nvPr>
            <p:ph type="ctrTitle" sz="quarter"/>
          </p:nvPr>
        </p:nvSpPr>
        <p:spPr>
          <a:xfrm>
            <a:off x="468313" y="1773238"/>
            <a:ext cx="7772400" cy="1368425"/>
          </a:xfrm>
          <a:ln/>
        </p:spPr>
        <p:txBody>
          <a:bodyPr vert="horz" wrap="square" lIns="91440" tIns="45720" rIns="91440" bIns="45720" anchor="b"/>
          <a:p>
            <a:pPr algn="ctr" eaLnBrk="1" hangingPunct="1">
              <a:buClrTx/>
              <a:buSzTx/>
              <a:buFontTx/>
            </a:pPr>
            <a:r>
              <a:rPr lang="zh-CN" altLang="en-US" sz="5400" dirty="0">
                <a:solidFill>
                  <a:schemeClr val="bg1"/>
                </a:solidFill>
                <a:latin typeface="微软雅黑" panose="020B0503020204020204" pitchFamily="34" charset="-122"/>
                <a:ea typeface="微软雅黑" panose="020B0503020204020204" pitchFamily="34" charset="-122"/>
                <a:cs typeface="+mj-cs"/>
              </a:rPr>
              <a:t>问题</a:t>
            </a:r>
            <a:r>
              <a:rPr lang="en-US" altLang="zh-CN" sz="5400" dirty="0">
                <a:solidFill>
                  <a:schemeClr val="bg1"/>
                </a:solidFill>
                <a:latin typeface="微软雅黑" panose="020B0503020204020204" pitchFamily="34" charset="-122"/>
                <a:ea typeface="微软雅黑" panose="020B0503020204020204" pitchFamily="34" charset="-122"/>
                <a:cs typeface="+mj-cs"/>
              </a:rPr>
              <a:t>3.</a:t>
            </a:r>
            <a:r>
              <a:rPr lang="zh-CN" altLang="en-US" sz="5400" dirty="0">
                <a:solidFill>
                  <a:schemeClr val="bg1"/>
                </a:solidFill>
                <a:latin typeface="微软雅黑" panose="020B0503020204020204" pitchFamily="34" charset="-122"/>
                <a:ea typeface="微软雅黑" panose="020B0503020204020204" pitchFamily="34" charset="-122"/>
                <a:cs typeface="+mj-cs"/>
              </a:rPr>
              <a:t>肿瘤怎么预防？</a:t>
            </a:r>
            <a:endParaRPr lang="zh-CN" altLang="en-US" sz="5400" dirty="0">
              <a:solidFill>
                <a:schemeClr val="bg1"/>
              </a:solidFill>
              <a:latin typeface="微软雅黑" panose="020B0503020204020204" pitchFamily="34" charset="-122"/>
              <a:ea typeface="微软雅黑" panose="020B0503020204020204" pitchFamily="34" charset="-122"/>
              <a:cs typeface="+mj-cs"/>
            </a:endParaRPr>
          </a:p>
        </p:txBody>
      </p:sp>
      <p:grpSp>
        <p:nvGrpSpPr>
          <p:cNvPr id="12290" name="Group 4"/>
          <p:cNvGrpSpPr/>
          <p:nvPr/>
        </p:nvGrpSpPr>
        <p:grpSpPr>
          <a:xfrm>
            <a:off x="179388" y="6092825"/>
            <a:ext cx="5616575" cy="595313"/>
            <a:chOff x="113" y="3838"/>
            <a:chExt cx="3538" cy="375"/>
          </a:xfrm>
        </p:grpSpPr>
        <p:pic>
          <p:nvPicPr>
            <p:cNvPr id="12291" name="Picture 5" descr="hospital logo"/>
            <p:cNvPicPr>
              <a:picLocks noChangeAspect="1"/>
            </p:cNvPicPr>
            <p:nvPr/>
          </p:nvPicPr>
          <p:blipFill>
            <a:blip r:embed="rId1"/>
            <a:stretch>
              <a:fillRect/>
            </a:stretch>
          </p:blipFill>
          <p:spPr>
            <a:xfrm>
              <a:off x="113" y="3884"/>
              <a:ext cx="447" cy="329"/>
            </a:xfrm>
            <a:prstGeom prst="rect">
              <a:avLst/>
            </a:prstGeom>
            <a:noFill/>
            <a:ln w="9525">
              <a:noFill/>
            </a:ln>
          </p:spPr>
        </p:pic>
        <p:sp>
          <p:nvSpPr>
            <p:cNvPr id="12292" name="Text Box 6"/>
            <p:cNvSpPr txBox="1"/>
            <p:nvPr/>
          </p:nvSpPr>
          <p:spPr>
            <a:xfrm>
              <a:off x="612" y="3929"/>
              <a:ext cx="2223" cy="250"/>
            </a:xfrm>
            <a:prstGeom prst="rect">
              <a:avLst/>
            </a:prstGeom>
            <a:noFill/>
            <a:ln w="9525">
              <a:noFill/>
            </a:ln>
          </p:spPr>
          <p:txBody>
            <a:bodyPr anchor="t">
              <a:spAutoFit/>
            </a:bodyPr>
            <a:p>
              <a:pPr latinLnBrk="1">
                <a:spcBef>
                  <a:spcPct val="50000"/>
                </a:spcBef>
              </a:pPr>
              <a:r>
                <a:rPr lang="zh-CN" altLang="en-US" sz="2000" b="0" dirty="0">
                  <a:solidFill>
                    <a:srgbClr val="000099"/>
                  </a:solidFill>
                  <a:latin typeface="Arial" panose="020B0604020202020204" pitchFamily="34" charset="0"/>
                  <a:ea typeface="华文新魏" panose="02010800040101010101" pitchFamily="2" charset="-122"/>
                </a:rPr>
                <a:t>复旦大学上海医学院肿瘤学系</a:t>
              </a:r>
              <a:endParaRPr lang="zh-CN" altLang="en-US" sz="2000" b="0" dirty="0">
                <a:solidFill>
                  <a:srgbClr val="000099"/>
                </a:solidFill>
                <a:latin typeface="Arial" panose="020B0604020202020204" pitchFamily="34" charset="0"/>
                <a:ea typeface="华文新魏" panose="02010800040101010101" pitchFamily="2" charset="-122"/>
              </a:endParaRPr>
            </a:p>
          </p:txBody>
        </p:sp>
        <p:sp>
          <p:nvSpPr>
            <p:cNvPr id="12293" name="Line 7"/>
            <p:cNvSpPr/>
            <p:nvPr/>
          </p:nvSpPr>
          <p:spPr>
            <a:xfrm>
              <a:off x="295" y="3838"/>
              <a:ext cx="3356" cy="0"/>
            </a:xfrm>
            <a:prstGeom prst="line">
              <a:avLst/>
            </a:prstGeom>
            <a:ln w="9525" cap="flat" cmpd="sng">
              <a:solidFill>
                <a:schemeClr val="bg1"/>
              </a:solidFill>
              <a:prstDash val="solid"/>
              <a:round/>
              <a:headEnd type="none" w="med" len="med"/>
              <a:tailEnd type="none" w="med" len="med"/>
            </a:ln>
          </p:spPr>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type="title" idx="4294967295"/>
          </p:nvPr>
        </p:nvSpPr>
        <p:spPr>
          <a:ln/>
        </p:spPr>
        <p:txBody>
          <a:bodyPr vert="horz" wrap="square" lIns="450000" tIns="45720" rIns="450000" bIns="45720" anchor="ctr"/>
          <a:p>
            <a:pPr eaLnBrk="1" hangingPunct="1"/>
            <a:r>
              <a:rPr lang="zh-CN" altLang="en-US" sz="4000" dirty="0">
                <a:solidFill>
                  <a:srgbClr val="FF6600"/>
                </a:solidFill>
              </a:rPr>
              <a:t>全球癌症状况（</a:t>
            </a:r>
            <a:r>
              <a:rPr lang="en-US" altLang="zh-CN" sz="4000" dirty="0">
                <a:solidFill>
                  <a:srgbClr val="FF6600"/>
                </a:solidFill>
              </a:rPr>
              <a:t>2012</a:t>
            </a:r>
            <a:r>
              <a:rPr lang="zh-CN" altLang="en-US" sz="4000" dirty="0">
                <a:solidFill>
                  <a:srgbClr val="FF6600"/>
                </a:solidFill>
              </a:rPr>
              <a:t>）</a:t>
            </a:r>
            <a:endParaRPr lang="zh-CN" altLang="en-US" sz="4000" dirty="0">
              <a:solidFill>
                <a:srgbClr val="FF6600"/>
              </a:solidFill>
            </a:endParaRPr>
          </a:p>
        </p:txBody>
      </p:sp>
      <p:sp>
        <p:nvSpPr>
          <p:cNvPr id="52226" name="Rectangle 3"/>
          <p:cNvSpPr>
            <a:spLocks noGrp="1"/>
          </p:cNvSpPr>
          <p:nvPr>
            <p:ph type="body" idx="4294967295"/>
          </p:nvPr>
        </p:nvSpPr>
        <p:spPr>
          <a:ln/>
        </p:spPr>
        <p:txBody>
          <a:bodyPr vert="horz" wrap="square" lIns="91440" tIns="45720" rIns="91440" bIns="45720" anchor="t"/>
          <a:p>
            <a:pPr eaLnBrk="1" hangingPunct="1">
              <a:lnSpc>
                <a:spcPct val="90000"/>
              </a:lnSpc>
            </a:pPr>
            <a:r>
              <a:rPr lang="en-US" altLang="zh-CN" b="1" dirty="0">
                <a:solidFill>
                  <a:schemeClr val="accent2"/>
                </a:solidFill>
              </a:rPr>
              <a:t>2008        </a:t>
            </a:r>
            <a:r>
              <a:rPr lang="zh-CN" altLang="en-US" b="1" dirty="0">
                <a:solidFill>
                  <a:schemeClr val="accent2"/>
                </a:solidFill>
              </a:rPr>
              <a:t>新发病例</a:t>
            </a:r>
            <a:r>
              <a:rPr lang="en-US" altLang="zh-CN" b="1" dirty="0">
                <a:solidFill>
                  <a:schemeClr val="accent2"/>
                </a:solidFill>
              </a:rPr>
              <a:t>1270</a:t>
            </a:r>
            <a:r>
              <a:rPr lang="zh-CN" altLang="en-US" b="1" dirty="0">
                <a:solidFill>
                  <a:schemeClr val="accent2"/>
                </a:solidFill>
              </a:rPr>
              <a:t>万，死亡</a:t>
            </a:r>
            <a:r>
              <a:rPr lang="en-US" altLang="zh-CN" b="1" dirty="0">
                <a:solidFill>
                  <a:schemeClr val="accent2"/>
                </a:solidFill>
              </a:rPr>
              <a:t>760</a:t>
            </a:r>
            <a:r>
              <a:rPr lang="zh-CN" altLang="en-US" b="1" dirty="0">
                <a:solidFill>
                  <a:schemeClr val="accent2"/>
                </a:solidFill>
              </a:rPr>
              <a:t>万</a:t>
            </a:r>
            <a:endParaRPr lang="zh-CN" altLang="en-US" b="1" dirty="0">
              <a:solidFill>
                <a:schemeClr val="accent2"/>
              </a:solidFill>
            </a:endParaRPr>
          </a:p>
          <a:p>
            <a:pPr eaLnBrk="1" hangingPunct="1">
              <a:lnSpc>
                <a:spcPct val="90000"/>
              </a:lnSpc>
            </a:pPr>
            <a:r>
              <a:rPr lang="en-US" altLang="zh-CN" b="1" dirty="0">
                <a:solidFill>
                  <a:srgbClr val="FF6600"/>
                </a:solidFill>
              </a:rPr>
              <a:t>2012        </a:t>
            </a:r>
            <a:r>
              <a:rPr lang="zh-CN" altLang="en-US" b="1" dirty="0">
                <a:solidFill>
                  <a:srgbClr val="FF6600"/>
                </a:solidFill>
              </a:rPr>
              <a:t>新发病例</a:t>
            </a:r>
            <a:r>
              <a:rPr lang="en-US" altLang="zh-CN" b="1" dirty="0">
                <a:solidFill>
                  <a:srgbClr val="FF6600"/>
                </a:solidFill>
              </a:rPr>
              <a:t>1410</a:t>
            </a:r>
            <a:r>
              <a:rPr lang="zh-CN" altLang="en-US" b="1" dirty="0">
                <a:solidFill>
                  <a:srgbClr val="FF6600"/>
                </a:solidFill>
              </a:rPr>
              <a:t>万，死亡</a:t>
            </a:r>
            <a:r>
              <a:rPr lang="en-US" altLang="zh-CN" b="1" dirty="0">
                <a:solidFill>
                  <a:srgbClr val="FF6600"/>
                </a:solidFill>
              </a:rPr>
              <a:t>810</a:t>
            </a:r>
            <a:r>
              <a:rPr lang="zh-CN" altLang="en-US" b="1" dirty="0">
                <a:solidFill>
                  <a:srgbClr val="FF6600"/>
                </a:solidFill>
              </a:rPr>
              <a:t>万</a:t>
            </a:r>
            <a:endParaRPr lang="zh-CN" altLang="en-US" b="1" dirty="0">
              <a:solidFill>
                <a:srgbClr val="FF6600"/>
              </a:solidFill>
            </a:endParaRPr>
          </a:p>
          <a:p>
            <a:pPr eaLnBrk="1" hangingPunct="1">
              <a:lnSpc>
                <a:spcPct val="90000"/>
              </a:lnSpc>
            </a:pPr>
            <a:r>
              <a:rPr lang="en-US" altLang="zh-CN" b="1" dirty="0">
                <a:solidFill>
                  <a:schemeClr val="accent2"/>
                </a:solidFill>
              </a:rPr>
              <a:t>2025        </a:t>
            </a:r>
            <a:r>
              <a:rPr lang="zh-CN" altLang="en-US" b="1" dirty="0">
                <a:solidFill>
                  <a:schemeClr val="accent2"/>
                </a:solidFill>
              </a:rPr>
              <a:t>新发病例</a:t>
            </a:r>
            <a:r>
              <a:rPr lang="en-US" altLang="zh-CN" b="1" dirty="0">
                <a:solidFill>
                  <a:schemeClr val="accent2"/>
                </a:solidFill>
              </a:rPr>
              <a:t>1930</a:t>
            </a:r>
            <a:r>
              <a:rPr lang="zh-CN" altLang="en-US" b="1" dirty="0">
                <a:solidFill>
                  <a:schemeClr val="accent2"/>
                </a:solidFill>
              </a:rPr>
              <a:t>万，死亡    </a:t>
            </a:r>
            <a:r>
              <a:rPr lang="en-US" altLang="zh-CN" b="1" dirty="0">
                <a:solidFill>
                  <a:schemeClr val="accent2"/>
                </a:solidFill>
              </a:rPr>
              <a:t>?</a:t>
            </a:r>
            <a:endParaRPr lang="en-US" altLang="zh-CN" b="1" dirty="0">
              <a:solidFill>
                <a:srgbClr val="FF6600"/>
              </a:solidFill>
            </a:endParaRPr>
          </a:p>
          <a:p>
            <a:pPr eaLnBrk="1" hangingPunct="1">
              <a:lnSpc>
                <a:spcPct val="90000"/>
              </a:lnSpc>
            </a:pPr>
            <a:endParaRPr lang="en-US" altLang="zh-CN" b="1" dirty="0">
              <a:solidFill>
                <a:schemeClr val="accent2"/>
              </a:solidFill>
            </a:endParaRPr>
          </a:p>
          <a:p>
            <a:pPr eaLnBrk="1" hangingPunct="1">
              <a:lnSpc>
                <a:spcPct val="90000"/>
              </a:lnSpc>
            </a:pPr>
            <a:r>
              <a:rPr lang="zh-CN" altLang="en-US" sz="2400" b="1" dirty="0">
                <a:solidFill>
                  <a:schemeClr val="accent2"/>
                </a:solidFill>
              </a:rPr>
              <a:t>最高新发肿瘤：</a:t>
            </a:r>
            <a:r>
              <a:rPr lang="zh-CN" altLang="en-US" sz="1600" b="1" dirty="0">
                <a:solidFill>
                  <a:schemeClr val="accent2"/>
                </a:solidFill>
              </a:rPr>
              <a:t>肺癌（</a:t>
            </a:r>
            <a:r>
              <a:rPr lang="en-US" altLang="zh-CN" sz="1600" b="1" dirty="0">
                <a:solidFill>
                  <a:schemeClr val="accent2"/>
                </a:solidFill>
              </a:rPr>
              <a:t>13%</a:t>
            </a:r>
            <a:r>
              <a:rPr lang="zh-CN" altLang="en-US" sz="1600" b="1" dirty="0">
                <a:solidFill>
                  <a:schemeClr val="accent2"/>
                </a:solidFill>
              </a:rPr>
              <a:t>）、乳腺癌（</a:t>
            </a:r>
            <a:r>
              <a:rPr lang="en-US" altLang="zh-CN" sz="1600" b="1" dirty="0">
                <a:solidFill>
                  <a:schemeClr val="accent2"/>
                </a:solidFill>
              </a:rPr>
              <a:t>11.9%</a:t>
            </a:r>
            <a:r>
              <a:rPr lang="zh-CN" altLang="en-US" sz="1600" b="1" dirty="0">
                <a:solidFill>
                  <a:schemeClr val="accent2"/>
                </a:solidFill>
              </a:rPr>
              <a:t>）、大肠癌（9.7%）</a:t>
            </a:r>
            <a:endParaRPr lang="zh-CN" altLang="en-US" sz="1600" b="1" dirty="0">
              <a:solidFill>
                <a:schemeClr val="accent2"/>
              </a:solidFill>
            </a:endParaRPr>
          </a:p>
          <a:p>
            <a:pPr eaLnBrk="1" hangingPunct="1">
              <a:lnSpc>
                <a:spcPct val="90000"/>
              </a:lnSpc>
            </a:pPr>
            <a:r>
              <a:rPr lang="zh-CN" altLang="en-US" sz="2400" b="1" dirty="0">
                <a:solidFill>
                  <a:schemeClr val="accent2"/>
                </a:solidFill>
              </a:rPr>
              <a:t>最高死亡肿瘤：</a:t>
            </a:r>
            <a:r>
              <a:rPr lang="zh-CN" altLang="en-US" sz="1600" b="1" dirty="0">
                <a:solidFill>
                  <a:schemeClr val="accent2"/>
                </a:solidFill>
              </a:rPr>
              <a:t>肺癌（</a:t>
            </a:r>
            <a:r>
              <a:rPr lang="en-US" altLang="zh-CN" sz="1600" b="1" dirty="0">
                <a:solidFill>
                  <a:schemeClr val="accent2"/>
                </a:solidFill>
              </a:rPr>
              <a:t>19.4%</a:t>
            </a:r>
            <a:r>
              <a:rPr lang="zh-CN" altLang="en-US" sz="1600" b="1" dirty="0">
                <a:solidFill>
                  <a:schemeClr val="accent2"/>
                </a:solidFill>
              </a:rPr>
              <a:t>）、肝癌（</a:t>
            </a:r>
            <a:r>
              <a:rPr lang="en-US" altLang="zh-CN" sz="1600" b="1" dirty="0">
                <a:solidFill>
                  <a:schemeClr val="accent2"/>
                </a:solidFill>
              </a:rPr>
              <a:t>9.1%</a:t>
            </a:r>
            <a:r>
              <a:rPr lang="zh-CN" altLang="en-US" sz="1600" b="1" dirty="0">
                <a:solidFill>
                  <a:schemeClr val="accent2"/>
                </a:solidFill>
              </a:rPr>
              <a:t>）、胃癌（</a:t>
            </a:r>
            <a:r>
              <a:rPr lang="en-US" altLang="zh-CN" sz="1600" b="1" dirty="0">
                <a:solidFill>
                  <a:schemeClr val="accent2"/>
                </a:solidFill>
              </a:rPr>
              <a:t>8.8</a:t>
            </a:r>
            <a:r>
              <a:rPr lang="zh-CN" altLang="en-US" sz="1600" b="1" dirty="0">
                <a:solidFill>
                  <a:schemeClr val="accent2"/>
                </a:solidFill>
              </a:rPr>
              <a:t>）</a:t>
            </a:r>
            <a:endParaRPr lang="zh-CN" altLang="en-US" sz="1600" b="1" dirty="0">
              <a:solidFill>
                <a:schemeClr val="accent2"/>
              </a:solidFill>
            </a:endParaRPr>
          </a:p>
          <a:p>
            <a:pPr eaLnBrk="1" hangingPunct="1">
              <a:lnSpc>
                <a:spcPct val="90000"/>
              </a:lnSpc>
            </a:pPr>
            <a:endParaRPr lang="zh-CN" altLang="en-US" sz="1600" b="1" dirty="0">
              <a:solidFill>
                <a:schemeClr val="accent2"/>
              </a:solidFill>
            </a:endParaRPr>
          </a:p>
          <a:p>
            <a:pPr eaLnBrk="1" hangingPunct="1">
              <a:lnSpc>
                <a:spcPct val="90000"/>
              </a:lnSpc>
            </a:pPr>
            <a:endParaRPr lang="zh-CN" altLang="en-US" sz="1600" b="1" dirty="0">
              <a:solidFill>
                <a:schemeClr val="accent2"/>
              </a:solidFill>
            </a:endParaRPr>
          </a:p>
          <a:p>
            <a:pPr eaLnBrk="1" hangingPunct="1">
              <a:lnSpc>
                <a:spcPct val="90000"/>
              </a:lnSpc>
              <a:buFontTx/>
              <a:buNone/>
            </a:pPr>
            <a:r>
              <a:rPr lang="zh-CN" altLang="en-US" sz="2000" b="1" dirty="0">
                <a:solidFill>
                  <a:schemeClr val="accent2"/>
                </a:solidFill>
              </a:rPr>
              <a:t>                                                                               </a:t>
            </a:r>
            <a:r>
              <a:rPr lang="en-US" altLang="zh-CN" sz="2000" b="1" dirty="0">
                <a:solidFill>
                  <a:schemeClr val="accent2"/>
                </a:solidFill>
              </a:rPr>
              <a:t>Gloobocan   2012</a:t>
            </a:r>
            <a:endParaRPr lang="en-US" altLang="zh-CN" sz="2000" b="1" dirty="0">
              <a:solidFill>
                <a:schemeClr val="accen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2"/>
          <p:cNvSpPr>
            <a:spLocks noGrp="1"/>
          </p:cNvSpPr>
          <p:nvPr>
            <p:ph type="ctrTitle" sz="quarter"/>
          </p:nvPr>
        </p:nvSpPr>
        <p:spPr>
          <a:xfrm>
            <a:off x="468313" y="1773238"/>
            <a:ext cx="7772400" cy="1368425"/>
          </a:xfrm>
          <a:ln/>
        </p:spPr>
        <p:txBody>
          <a:bodyPr vert="horz" wrap="square" lIns="91440" tIns="45720" rIns="91440" bIns="45720" anchor="b"/>
          <a:p>
            <a:pPr algn="ctr" eaLnBrk="1" hangingPunct="1">
              <a:buClrTx/>
              <a:buSzTx/>
              <a:buFontTx/>
            </a:pPr>
            <a:r>
              <a:rPr lang="zh-CN" altLang="en-US" dirty="0">
                <a:solidFill>
                  <a:schemeClr val="bg1"/>
                </a:solidFill>
                <a:latin typeface="微软雅黑" panose="020B0503020204020204" pitchFamily="34" charset="-122"/>
                <a:ea typeface="微软雅黑" panose="020B0503020204020204" pitchFamily="34" charset="-122"/>
                <a:cs typeface="+mj-cs"/>
              </a:rPr>
              <a:t>以前列腺癌为例，三级预防策略</a:t>
            </a:r>
            <a:endParaRPr lang="zh-CN" altLang="en-US" dirty="0">
              <a:solidFill>
                <a:schemeClr val="bg1"/>
              </a:solidFill>
              <a:latin typeface="微软雅黑" panose="020B0503020204020204" pitchFamily="34" charset="-122"/>
              <a:ea typeface="微软雅黑" panose="020B0503020204020204" pitchFamily="34" charset="-122"/>
              <a:cs typeface="+mj-cs"/>
            </a:endParaRPr>
          </a:p>
        </p:txBody>
      </p:sp>
      <p:grpSp>
        <p:nvGrpSpPr>
          <p:cNvPr id="53250" name="Group 4"/>
          <p:cNvGrpSpPr/>
          <p:nvPr/>
        </p:nvGrpSpPr>
        <p:grpSpPr>
          <a:xfrm>
            <a:off x="179388" y="6092825"/>
            <a:ext cx="5616575" cy="595313"/>
            <a:chOff x="113" y="3838"/>
            <a:chExt cx="3538" cy="375"/>
          </a:xfrm>
        </p:grpSpPr>
        <p:pic>
          <p:nvPicPr>
            <p:cNvPr id="53251" name="Picture 5" descr="hospital logo"/>
            <p:cNvPicPr>
              <a:picLocks noChangeAspect="1"/>
            </p:cNvPicPr>
            <p:nvPr/>
          </p:nvPicPr>
          <p:blipFill>
            <a:blip r:embed="rId1"/>
            <a:stretch>
              <a:fillRect/>
            </a:stretch>
          </p:blipFill>
          <p:spPr>
            <a:xfrm>
              <a:off x="113" y="3884"/>
              <a:ext cx="447" cy="329"/>
            </a:xfrm>
            <a:prstGeom prst="rect">
              <a:avLst/>
            </a:prstGeom>
            <a:noFill/>
            <a:ln w="9525">
              <a:noFill/>
            </a:ln>
          </p:spPr>
        </p:pic>
        <p:sp>
          <p:nvSpPr>
            <p:cNvPr id="53252" name="Text Box 6"/>
            <p:cNvSpPr txBox="1"/>
            <p:nvPr/>
          </p:nvSpPr>
          <p:spPr>
            <a:xfrm>
              <a:off x="612" y="3929"/>
              <a:ext cx="2223" cy="250"/>
            </a:xfrm>
            <a:prstGeom prst="rect">
              <a:avLst/>
            </a:prstGeom>
            <a:noFill/>
            <a:ln w="9525">
              <a:noFill/>
            </a:ln>
          </p:spPr>
          <p:txBody>
            <a:bodyPr anchor="t">
              <a:spAutoFit/>
            </a:bodyPr>
            <a:p>
              <a:pPr latinLnBrk="1">
                <a:spcBef>
                  <a:spcPct val="50000"/>
                </a:spcBef>
              </a:pPr>
              <a:r>
                <a:rPr lang="zh-CN" altLang="en-US" sz="2000" b="0" dirty="0">
                  <a:solidFill>
                    <a:srgbClr val="000099"/>
                  </a:solidFill>
                  <a:latin typeface="Arial" panose="020B0604020202020204" pitchFamily="34" charset="0"/>
                  <a:ea typeface="华文新魏" panose="02010800040101010101" pitchFamily="2" charset="-122"/>
                </a:rPr>
                <a:t>复旦大学上海医学院肿瘤学系</a:t>
              </a:r>
              <a:endParaRPr lang="zh-CN" altLang="en-US" sz="2000" b="0" dirty="0">
                <a:solidFill>
                  <a:srgbClr val="000099"/>
                </a:solidFill>
                <a:latin typeface="Arial" panose="020B0604020202020204" pitchFamily="34" charset="0"/>
                <a:ea typeface="华文新魏" panose="02010800040101010101" pitchFamily="2" charset="-122"/>
              </a:endParaRPr>
            </a:p>
          </p:txBody>
        </p:sp>
        <p:sp>
          <p:nvSpPr>
            <p:cNvPr id="53253" name="Line 7"/>
            <p:cNvSpPr/>
            <p:nvPr/>
          </p:nvSpPr>
          <p:spPr>
            <a:xfrm>
              <a:off x="295" y="3838"/>
              <a:ext cx="3356" cy="0"/>
            </a:xfrm>
            <a:prstGeom prst="line">
              <a:avLst/>
            </a:prstGeom>
            <a:ln w="9525" cap="flat" cmpd="sng">
              <a:solidFill>
                <a:schemeClr val="bg1"/>
              </a:solidFill>
              <a:prstDash val="solid"/>
              <a:round/>
              <a:headEnd type="none" w="med" len="med"/>
              <a:tailEnd type="none" w="med" len="med"/>
            </a:ln>
          </p:spPr>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noChangeArrowheads="1"/>
          </p:cNvSpPr>
          <p:nvPr>
            <p:ph type="title" idx="4294967295"/>
          </p:nvPr>
        </p:nvSpPr>
        <p:spPr/>
        <p:txBody>
          <a:bodyPr vert="horz" wrap="square" lIns="92075" tIns="46038" rIns="92075" bIns="46038" numCol="1" rtlCol="0" anchor="ctr" anchorCtr="0" compatLnSpc="1">
            <a:normAutofit/>
          </a:bodyPr>
          <a:lstStyle/>
          <a:p>
            <a:pPr marL="0" marR="0" lvl="0" indent="0" algn="ctr" defTabSz="914400" rtl="0" eaLnBrk="0" fontAlgn="base" latinLnBrk="1" hangingPunct="0">
              <a:lnSpc>
                <a:spcPct val="100000"/>
              </a:lnSpc>
              <a:spcBef>
                <a:spcPct val="0"/>
              </a:spcBef>
              <a:spcAft>
                <a:spcPct val="0"/>
              </a:spcAft>
              <a:buClrTx/>
              <a:buSzTx/>
              <a:buFontTx/>
              <a:buNone/>
              <a:defRPr/>
            </a:pPr>
            <a:r>
              <a:rPr kumimoji="1" lang="zh-CN"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前列腺癌病因方面的防控</a:t>
            </a:r>
            <a:r>
              <a:rPr kumimoji="1" lang="en-US" altLang="zh-CN"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---Ⅰ</a:t>
            </a:r>
            <a:r>
              <a:rPr kumimoji="1" lang="zh-CN"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级预防</a:t>
            </a:r>
            <a:endParaRPr kumimoji="1" lang="zh-CN"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p:txBody>
      </p:sp>
      <p:sp>
        <p:nvSpPr>
          <p:cNvPr id="54274" name="Rectangle 3"/>
          <p:cNvSpPr>
            <a:spLocks noGrp="1"/>
          </p:cNvSpPr>
          <p:nvPr>
            <p:ph type="body" idx="4294967295"/>
          </p:nvPr>
        </p:nvSpPr>
        <p:spPr>
          <a:ln/>
        </p:spPr>
        <p:txBody>
          <a:bodyPr vert="horz" wrap="square" lIns="91440" tIns="45720" rIns="91440" bIns="45720" anchor="t"/>
          <a:p>
            <a:pPr eaLnBrk="1" hangingPunct="1">
              <a:buNone/>
            </a:pPr>
            <a:r>
              <a:rPr lang="zh-CN" altLang="en-US" sz="2400" dirty="0">
                <a:latin typeface="微软雅黑" panose="020B0503020204020204" pitchFamily="34" charset="-122"/>
                <a:ea typeface="微软雅黑" panose="020B0503020204020204" pitchFamily="34" charset="-122"/>
              </a:rPr>
              <a:t>改变生活方式</a:t>
            </a:r>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     减少高</a:t>
            </a:r>
            <a:r>
              <a:rPr lang="zh-CN" altLang="en-US" sz="2400" b="1" dirty="0">
                <a:solidFill>
                  <a:srgbClr val="FF0000"/>
                </a:solidFill>
                <a:latin typeface="微软雅黑" panose="020B0503020204020204" pitchFamily="34" charset="-122"/>
                <a:ea typeface="微软雅黑" panose="020B0503020204020204" pitchFamily="34" charset="-122"/>
              </a:rPr>
              <a:t>蛋白高脂肪</a:t>
            </a:r>
            <a:r>
              <a:rPr lang="zh-CN" altLang="en-US" sz="2400" dirty="0">
                <a:latin typeface="微软雅黑" panose="020B0503020204020204" pitchFamily="34" charset="-122"/>
                <a:ea typeface="微软雅黑" panose="020B0503020204020204" pitchFamily="34" charset="-122"/>
              </a:rPr>
              <a:t>、精细饮食</a:t>
            </a:r>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     减少腌炸、烟熏食物</a:t>
            </a:r>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     增加蔬菜、水果、粗粮</a:t>
            </a:r>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     减少吸烟、过量饮酒</a:t>
            </a:r>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     加强运动、减少肥胖</a:t>
            </a:r>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     适当应用钙、硒、绿茶</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noChangeArrowheads="1"/>
          </p:cNvSpPr>
          <p:nvPr>
            <p:ph type="title" idx="4294967295"/>
          </p:nvPr>
        </p:nvSpPr>
        <p:spPr/>
        <p:txBody>
          <a:bodyPr vert="horz" wrap="square" lIns="92075" tIns="46038" rIns="92075" bIns="46038" numCol="1" rtlCol="0" anchor="ctr" anchorCtr="0" compatLnSpc="1">
            <a:normAutofit/>
          </a:bodyPr>
          <a:lstStyle/>
          <a:p>
            <a:pPr marL="0" marR="0" lvl="0" indent="0" algn="ctr" defTabSz="914400" rtl="0" eaLnBrk="0" fontAlgn="base" latinLnBrk="1" hangingPunct="0">
              <a:lnSpc>
                <a:spcPct val="100000"/>
              </a:lnSpc>
              <a:spcBef>
                <a:spcPct val="0"/>
              </a:spcBef>
              <a:spcAft>
                <a:spcPct val="0"/>
              </a:spcAft>
              <a:buClrTx/>
              <a:buSzTx/>
              <a:buFontTx/>
              <a:buNone/>
              <a:defRPr/>
            </a:pPr>
            <a:r>
              <a:rPr kumimoji="1" lang="zh-CN"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前列腺癌的早筛、早诊、早治</a:t>
            </a:r>
            <a:r>
              <a:rPr kumimoji="1" lang="en-US" altLang="zh-CN"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a:t>
            </a:r>
            <a:r>
              <a:rPr kumimoji="1" lang="en-US"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Ⅱ</a:t>
            </a:r>
            <a:r>
              <a:rPr kumimoji="1" lang="zh-CN"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级预防</a:t>
            </a:r>
            <a:endParaRPr kumimoji="1" lang="zh-CN"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p:txBody>
      </p:sp>
      <p:sp>
        <p:nvSpPr>
          <p:cNvPr id="55298" name="Rectangle 3"/>
          <p:cNvSpPr>
            <a:spLocks noGrp="1"/>
          </p:cNvSpPr>
          <p:nvPr>
            <p:ph type="body" idx="4294967295"/>
          </p:nvPr>
        </p:nvSpPr>
        <p:spPr>
          <a:xfrm>
            <a:off x="831850" y="1825625"/>
            <a:ext cx="7886700" cy="4351338"/>
          </a:xfrm>
          <a:ln/>
        </p:spPr>
        <p:txBody>
          <a:bodyPr vert="horz" wrap="square" lIns="91440" tIns="45720" rIns="91440" bIns="45720" anchor="t"/>
          <a:p>
            <a:pPr eaLnBrk="1" hangingPunct="1"/>
            <a:endParaRPr lang="en-US" altLang="zh-CN"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积极宣传前列腺癌临床表现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及时就诊</a:t>
            </a:r>
            <a:endParaRPr lang="zh-CN" altLang="en-US" sz="2400" dirty="0">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积极开展筛查普查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早期发现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最重要手段</a:t>
            </a:r>
            <a:endParaRPr lang="zh-CN" altLang="en-US" sz="2400" dirty="0">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积极规范治疗前列腺癌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较佳疗效</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noChangeArrowheads="1"/>
          </p:cNvSpPr>
          <p:nvPr>
            <p:ph type="title" idx="4294967295"/>
          </p:nvPr>
        </p:nvSpPr>
        <p:spPr/>
        <p:txBody>
          <a:bodyPr vert="horz" wrap="square" lIns="92075" tIns="46038" rIns="92075" bIns="46038" numCol="1" rtlCol="0" anchor="ctr" anchorCtr="0" compatLnSpc="1">
            <a:normAutofit/>
          </a:bodyPr>
          <a:lstStyle/>
          <a:p>
            <a:pPr marL="0" marR="0" lvl="0" indent="0" algn="ctr" defTabSz="914400" rtl="0" eaLnBrk="0" fontAlgn="base" latinLnBrk="1" hangingPunct="0">
              <a:lnSpc>
                <a:spcPct val="100000"/>
              </a:lnSpc>
              <a:spcBef>
                <a:spcPct val="0"/>
              </a:spcBef>
              <a:spcAft>
                <a:spcPct val="0"/>
              </a:spcAft>
              <a:buClrTx/>
              <a:buSzTx/>
              <a:buFontTx/>
              <a:buNone/>
              <a:defRPr/>
            </a:pPr>
            <a:r>
              <a:rPr kumimoji="1" lang="zh-CN"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改善生活质量，延长生存</a:t>
            </a:r>
            <a:r>
              <a:rPr kumimoji="1" lang="zh-CN"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时间</a:t>
            </a:r>
            <a:r>
              <a:rPr kumimoji="1" lang="en-US" altLang="zh-CN"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 </a:t>
            </a:r>
            <a:r>
              <a:rPr kumimoji="1" lang="en-US"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Ⅲ</a:t>
            </a:r>
            <a:r>
              <a:rPr kumimoji="1" lang="zh-CN"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级预防</a:t>
            </a:r>
            <a:endParaRPr kumimoji="1" lang="zh-CN" altLang="en-US" sz="3200" b="1"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p:txBody>
      </p:sp>
      <p:sp>
        <p:nvSpPr>
          <p:cNvPr id="56322" name="Rectangle 3"/>
          <p:cNvSpPr>
            <a:spLocks noGrp="1"/>
          </p:cNvSpPr>
          <p:nvPr>
            <p:ph type="body" idx="4294967295"/>
          </p:nvPr>
        </p:nvSpPr>
        <p:spPr>
          <a:xfrm>
            <a:off x="846138" y="1690688"/>
            <a:ext cx="7886700" cy="4351337"/>
          </a:xfrm>
          <a:ln/>
        </p:spPr>
        <p:txBody>
          <a:bodyPr vert="horz" wrap="square" lIns="91440" tIns="45720" rIns="91440" bIns="45720" anchor="t"/>
          <a:p>
            <a:pPr eaLnBrk="1" hangingPunct="1"/>
            <a:r>
              <a:rPr lang="zh-CN" altLang="en-US" sz="2400" dirty="0">
                <a:latin typeface="微软雅黑" panose="020B0503020204020204" pitchFamily="34" charset="-122"/>
                <a:ea typeface="微软雅黑" panose="020B0503020204020204" pitchFamily="34" charset="-122"/>
              </a:rPr>
              <a:t>规范的执行治疗前诊断</a:t>
            </a:r>
            <a:endParaRPr lang="zh-CN" altLang="en-US" sz="2400" dirty="0">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规范的进行治疗计划设计</a:t>
            </a:r>
            <a:endParaRPr lang="zh-CN" altLang="en-US" sz="2400" dirty="0">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规范的进行</a:t>
            </a:r>
            <a:r>
              <a:rPr lang="zh-CN" altLang="en-US" sz="2400" b="1" dirty="0">
                <a:solidFill>
                  <a:srgbClr val="FF0000"/>
                </a:solidFill>
                <a:latin typeface="微软雅黑" panose="020B0503020204020204" pitchFamily="34" charset="-122"/>
                <a:ea typeface="微软雅黑" panose="020B0503020204020204" pitchFamily="34" charset="-122"/>
              </a:rPr>
              <a:t>多学科、个体化治疗</a:t>
            </a:r>
            <a:endParaRPr lang="zh-CN" altLang="en-US" sz="2400" b="1" dirty="0">
              <a:solidFill>
                <a:srgbClr val="FF0000"/>
              </a:solidFill>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 规范的进行治疗后随访</a:t>
            </a:r>
            <a:endParaRPr lang="zh-CN" altLang="en-US" sz="2400" dirty="0">
              <a:latin typeface="微软雅黑" panose="020B0503020204020204" pitchFamily="34" charset="-122"/>
              <a:ea typeface="微软雅黑" panose="020B0503020204020204" pitchFamily="34" charset="-122"/>
            </a:endParaRPr>
          </a:p>
          <a:p>
            <a:pPr eaLnBrk="1" hangingPunct="1"/>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规范化社会心理关爱</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a:xfrm>
            <a:off x="-111125" y="0"/>
            <a:ext cx="9255125" cy="908050"/>
          </a:xfrm>
        </p:spPr>
        <p:txBody>
          <a:bodyPr lIns="450000" rIns="450000" anchor="ctr"/>
          <a:p>
            <a:pPr marL="0" marR="0" indent="0" algn="l" defTabSz="914400" rtl="0" eaLnBrk="0" fontAlgn="base" latinLnBrk="1" hangingPunct="0">
              <a:lnSpc>
                <a:spcPct val="100000"/>
              </a:lnSpc>
              <a:spcBef>
                <a:spcPct val="0"/>
              </a:spcBef>
              <a:spcAft>
                <a:spcPct val="0"/>
              </a:spcAft>
              <a:buClrTx/>
              <a:buSzTx/>
              <a:buFontTx/>
              <a:buNone/>
            </a:pPr>
            <a:r>
              <a:rPr kumimoji="0" lang="en-US" altLang="zh-CN" sz="2800" b="1" i="0" u="none" strike="noStrike" kern="0" cap="none" spc="225" normalizeH="0" baseline="0" noProof="1" dirty="0">
                <a:solidFill>
                  <a:srgbClr val="1E4A7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sym typeface="+mn-ea"/>
              </a:rPr>
              <a:t>“2020</a:t>
            </a:r>
            <a:r>
              <a:rPr kumimoji="0" lang="zh-CN" altLang="zh-CN" sz="2800" b="1" i="0" u="none" strike="noStrike" kern="0" cap="none" spc="225" normalizeH="0" baseline="0" noProof="1" dirty="0">
                <a:solidFill>
                  <a:srgbClr val="1E4A7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sym typeface="+mn-ea"/>
              </a:rPr>
              <a:t>泌尿肿瘤基层巡讲暨前列腺癌精准筛查</a:t>
            </a:r>
            <a:r>
              <a:rPr kumimoji="0" lang="en-US" altLang="zh-CN" sz="2800" b="1" i="0" u="none" strike="noStrike" kern="0" cap="none" spc="225" normalizeH="0" baseline="0" noProof="1" dirty="0">
                <a:solidFill>
                  <a:srgbClr val="1E4A7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sym typeface="+mn-ea"/>
              </a:rPr>
              <a:t>”</a:t>
            </a:r>
            <a:endParaRPr kumimoji="0" lang="zh-CN" altLang="en-US" sz="2800" b="1" i="0" u="none" strike="noStrike" kern="0" cap="none" spc="0" normalizeH="0" baseline="0" noProof="1">
              <a:solidFill>
                <a:schemeClr val="tx2"/>
              </a:solidFill>
              <a:latin typeface="+mj-lt"/>
              <a:ea typeface="+mj-ea"/>
              <a:cs typeface="+mj-cs"/>
            </a:endParaRPr>
          </a:p>
        </p:txBody>
      </p:sp>
      <p:sp>
        <p:nvSpPr>
          <p:cNvPr id="57346" name="圆角矩形 5"/>
          <p:cNvSpPr/>
          <p:nvPr/>
        </p:nvSpPr>
        <p:spPr>
          <a:xfrm>
            <a:off x="701675" y="1149350"/>
            <a:ext cx="5019675" cy="1419225"/>
          </a:xfrm>
          <a:prstGeom prst="roundRect">
            <a:avLst>
              <a:gd name="adj" fmla="val 16667"/>
            </a:avLst>
          </a:prstGeom>
          <a:noFill/>
          <a:ln w="19050" cap="flat" cmpd="sng">
            <a:solidFill>
              <a:schemeClr val="tx1"/>
            </a:solidFill>
            <a:prstDash val="lgDash"/>
            <a:round/>
            <a:headEnd type="none" w="med" len="med"/>
            <a:tailEnd type="none" w="med" len="med"/>
          </a:ln>
        </p:spPr>
        <p:txBody>
          <a:bodyPr wrap="square" lIns="91440" tIns="45720" rIns="91440" bIns="45720" anchor="t"/>
          <a:p>
            <a:pPr>
              <a:buSzTx/>
            </a:pPr>
            <a:endParaRPr lang="zh-CN" altLang="en-US" sz="1400">
              <a:latin typeface="Arial" panose="020B0604020202020204" pitchFamily="34" charset="0"/>
              <a:ea typeface="HY견고딕" pitchFamily="18" charset="-127"/>
            </a:endParaRPr>
          </a:p>
        </p:txBody>
      </p:sp>
      <p:sp>
        <p:nvSpPr>
          <p:cNvPr id="57347" name="矩形 2"/>
          <p:cNvSpPr/>
          <p:nvPr/>
        </p:nvSpPr>
        <p:spPr>
          <a:xfrm>
            <a:off x="771525" y="1146175"/>
            <a:ext cx="4779963" cy="1384300"/>
          </a:xfrm>
          <a:prstGeom prst="rect">
            <a:avLst/>
          </a:prstGeom>
          <a:noFill/>
          <a:ln w="9525">
            <a:noFill/>
          </a:ln>
        </p:spPr>
        <p:txBody>
          <a:bodyPr wrap="square" anchor="t">
            <a:spAutoFit/>
          </a:bodyPr>
          <a:p>
            <a:pPr marL="285750" indent="-285750" eaLnBrk="0" hangingPunct="0">
              <a:lnSpc>
                <a:spcPct val="150000"/>
              </a:lnSpc>
              <a:buChar char="•"/>
            </a:pPr>
            <a:r>
              <a:rPr lang="en-US" altLang="zh-CN" sz="1400" dirty="0">
                <a:latin typeface="华文新魏" panose="02010800040101010101" pitchFamily="2" charset="-122"/>
                <a:ea typeface="HY견고딕" pitchFamily="18" charset="-127"/>
              </a:rPr>
              <a:t>2020</a:t>
            </a:r>
            <a:r>
              <a:rPr lang="zh-CN" altLang="en-US" sz="1400" dirty="0">
                <a:latin typeface="华文新魏" panose="02010800040101010101" pitchFamily="2" charset="-122"/>
                <a:ea typeface="HY견고딕" pitchFamily="18" charset="-127"/>
              </a:rPr>
              <a:t>年，</a:t>
            </a:r>
            <a:r>
              <a:rPr lang="en-US" altLang="zh-CN" sz="1400" dirty="0">
                <a:latin typeface="华文新魏" panose="02010800040101010101" pitchFamily="2" charset="-122"/>
                <a:ea typeface="HY견고딕" pitchFamily="18" charset="-127"/>
              </a:rPr>
              <a:t>CACA-GU</a:t>
            </a:r>
            <a:r>
              <a:rPr lang="zh-CN" altLang="en-US" sz="1400" dirty="0">
                <a:latin typeface="华文新魏" panose="02010800040101010101" pitchFamily="2" charset="-122"/>
                <a:ea typeface="HY견고딕" pitchFamily="18" charset="-127"/>
              </a:rPr>
              <a:t>继续牵头开展</a:t>
            </a:r>
            <a:r>
              <a:rPr lang="zh-CN" altLang="zh-CN" sz="1400" dirty="0">
                <a:latin typeface="华文新魏" panose="02010800040101010101" pitchFamily="2" charset="-122"/>
                <a:ea typeface="HY견고딕" pitchFamily="18" charset="-127"/>
              </a:rPr>
              <a:t>前列腺癌精准筛查</a:t>
            </a:r>
            <a:r>
              <a:rPr lang="zh-CN" altLang="en-US" sz="1400" dirty="0">
                <a:latin typeface="华文新魏" panose="02010800040101010101" pitchFamily="2" charset="-122"/>
                <a:ea typeface="HY견고딕" pitchFamily="18" charset="-127"/>
              </a:rPr>
              <a:t>全年共开</a:t>
            </a:r>
            <a:r>
              <a:rPr lang="zh-CN" altLang="zh-CN" sz="1400" dirty="0">
                <a:latin typeface="华文新魏" panose="02010800040101010101" pitchFamily="2" charset="-122"/>
                <a:ea typeface="HY견고딕" pitchFamily="18" charset="-127"/>
              </a:rPr>
              <a:t>展</a:t>
            </a:r>
            <a:r>
              <a:rPr lang="en-US" altLang="zh-CN" sz="1400" dirty="0">
                <a:latin typeface="华文新魏" panose="02010800040101010101" pitchFamily="2" charset="-122"/>
                <a:ea typeface="HY견고딕" pitchFamily="18" charset="-127"/>
              </a:rPr>
              <a:t> </a:t>
            </a:r>
            <a:r>
              <a:rPr lang="en-US" altLang="zh-CN" sz="1400" dirty="0">
                <a:solidFill>
                  <a:srgbClr val="FF0000"/>
                </a:solidFill>
                <a:latin typeface="华文新魏" panose="02010800040101010101" pitchFamily="2" charset="-122"/>
                <a:ea typeface="HY견고딕" pitchFamily="18" charset="-127"/>
              </a:rPr>
              <a:t>5 </a:t>
            </a:r>
            <a:r>
              <a:rPr lang="zh-CN" altLang="en-US" sz="1400" dirty="0">
                <a:solidFill>
                  <a:srgbClr val="FF0000"/>
                </a:solidFill>
                <a:latin typeface="华文新魏" panose="02010800040101010101" pitchFamily="2" charset="-122"/>
                <a:ea typeface="HY견고딕" pitchFamily="18" charset="-127"/>
              </a:rPr>
              <a:t>场前列腺癌筛查</a:t>
            </a:r>
            <a:r>
              <a:rPr lang="zh-CN" altLang="zh-CN" sz="1400" dirty="0">
                <a:solidFill>
                  <a:srgbClr val="FF0000"/>
                </a:solidFill>
                <a:latin typeface="华文新魏" panose="02010800040101010101" pitchFamily="2" charset="-122"/>
                <a:ea typeface="HY견고딕" pitchFamily="18" charset="-127"/>
              </a:rPr>
              <a:t>活动</a:t>
            </a:r>
            <a:r>
              <a:rPr lang="zh-CN" altLang="en-US" sz="1400" dirty="0">
                <a:solidFill>
                  <a:srgbClr val="FF0000"/>
                </a:solidFill>
                <a:latin typeface="华文新魏" panose="02010800040101010101" pitchFamily="2" charset="-122"/>
                <a:ea typeface="HY견고딕" pitchFamily="18" charset="-127"/>
              </a:rPr>
              <a:t>，</a:t>
            </a:r>
            <a:r>
              <a:rPr lang="zh-CN" altLang="en-US" sz="1400" dirty="0">
                <a:latin typeface="等线" panose="02010600030101010101" charset="-122"/>
                <a:ea typeface="等线" panose="02010600030101010101" charset="-122"/>
              </a:rPr>
              <a:t>活动开展至今</a:t>
            </a:r>
            <a:r>
              <a:rPr lang="zh-CN" altLang="zh-CN" sz="1400" dirty="0">
                <a:latin typeface="等线" panose="02010600030101010101" charset="-122"/>
                <a:ea typeface="等线" panose="02010600030101010101" charset="-122"/>
              </a:rPr>
              <a:t>，共计</a:t>
            </a:r>
            <a:r>
              <a:rPr lang="zh-CN" altLang="en-US" sz="1400" dirty="0">
                <a:latin typeface="等线" panose="02010600030101010101" charset="-122"/>
                <a:ea typeface="等线" panose="02010600030101010101" charset="-122"/>
              </a:rPr>
              <a:t>筛查</a:t>
            </a:r>
            <a:r>
              <a:rPr lang="en-US" altLang="zh-CN" sz="1400" dirty="0">
                <a:solidFill>
                  <a:srgbClr val="FF0000"/>
                </a:solidFill>
                <a:latin typeface="等线" panose="02010600030101010101" charset="-122"/>
                <a:ea typeface="等线" panose="02010600030101010101" charset="-122"/>
              </a:rPr>
              <a:t>3205</a:t>
            </a:r>
            <a:r>
              <a:rPr lang="zh-CN" altLang="en-US" sz="1400" dirty="0">
                <a:solidFill>
                  <a:srgbClr val="FF0000"/>
                </a:solidFill>
                <a:latin typeface="等线" panose="02010600030101010101" charset="-122"/>
                <a:ea typeface="等线" panose="02010600030101010101" charset="-122"/>
              </a:rPr>
              <a:t>人次</a:t>
            </a:r>
            <a:r>
              <a:rPr lang="zh-CN" altLang="zh-CN" sz="1400" dirty="0">
                <a:latin typeface="等线" panose="02010600030101010101" charset="-122"/>
                <a:ea typeface="等线" panose="02010600030101010101" charset="-122"/>
              </a:rPr>
              <a:t>，其中</a:t>
            </a:r>
            <a:r>
              <a:rPr lang="en-US" altLang="zh-CN" sz="1400" dirty="0">
                <a:solidFill>
                  <a:srgbClr val="FF0000"/>
                </a:solidFill>
                <a:latin typeface="等线" panose="02010600030101010101" charset="-122"/>
                <a:ea typeface="等线" panose="02010600030101010101" charset="-122"/>
              </a:rPr>
              <a:t>PSA&gt;4 </a:t>
            </a:r>
            <a:r>
              <a:rPr lang="zh-CN" altLang="en-US" sz="1400" dirty="0">
                <a:solidFill>
                  <a:srgbClr val="FF0000"/>
                </a:solidFill>
                <a:latin typeface="等线" panose="02010600030101010101" charset="-122"/>
                <a:ea typeface="等线" panose="02010600030101010101" charset="-122"/>
              </a:rPr>
              <a:t>占</a:t>
            </a:r>
            <a:r>
              <a:rPr lang="en-US" altLang="zh-CN" sz="1400" dirty="0">
                <a:solidFill>
                  <a:srgbClr val="FF0000"/>
                </a:solidFill>
                <a:latin typeface="等线" panose="02010600030101010101" charset="-122"/>
                <a:ea typeface="等线" panose="02010600030101010101" charset="-122"/>
              </a:rPr>
              <a:t>10.29%</a:t>
            </a:r>
            <a:r>
              <a:rPr lang="zh-CN" altLang="zh-CN" sz="1400" dirty="0">
                <a:solidFill>
                  <a:srgbClr val="FF0000"/>
                </a:solidFill>
                <a:latin typeface="等线" panose="02010600030101010101" charset="-122"/>
                <a:ea typeface="等线" panose="02010600030101010101" charset="-122"/>
              </a:rPr>
              <a:t>，穿刺</a:t>
            </a:r>
            <a:r>
              <a:rPr lang="zh-CN" altLang="en-US" sz="1400" dirty="0">
                <a:solidFill>
                  <a:srgbClr val="FF0000"/>
                </a:solidFill>
                <a:latin typeface="等线" panose="02010600030101010101" charset="-122"/>
                <a:ea typeface="等线" panose="02010600030101010101" charset="-122"/>
              </a:rPr>
              <a:t>人数占</a:t>
            </a:r>
            <a:r>
              <a:rPr lang="en-US" altLang="zh-CN" sz="1400" dirty="0">
                <a:solidFill>
                  <a:srgbClr val="FF0000"/>
                </a:solidFill>
                <a:latin typeface="等线" panose="02010600030101010101" charset="-122"/>
                <a:ea typeface="等线" panose="02010600030101010101" charset="-122"/>
              </a:rPr>
              <a:t>2.81%</a:t>
            </a:r>
            <a:r>
              <a:rPr lang="zh-CN" altLang="zh-CN" sz="1400" dirty="0">
                <a:solidFill>
                  <a:srgbClr val="FF0000"/>
                </a:solidFill>
                <a:latin typeface="等线" panose="02010600030101010101" charset="-122"/>
                <a:ea typeface="等线" panose="02010600030101010101" charset="-122"/>
              </a:rPr>
              <a:t>，</a:t>
            </a:r>
            <a:r>
              <a:rPr lang="en-US" altLang="zh-CN" sz="1400" dirty="0">
                <a:solidFill>
                  <a:srgbClr val="FF0000"/>
                </a:solidFill>
                <a:latin typeface="等线" panose="02010600030101010101" charset="-122"/>
                <a:ea typeface="等线" panose="02010600030101010101" charset="-122"/>
              </a:rPr>
              <a:t>PCA</a:t>
            </a:r>
            <a:r>
              <a:rPr lang="zh-CN" altLang="en-US" sz="1400" dirty="0">
                <a:solidFill>
                  <a:srgbClr val="FF0000"/>
                </a:solidFill>
                <a:latin typeface="等线" panose="02010600030101010101" charset="-122"/>
                <a:ea typeface="等线" panose="02010600030101010101" charset="-122"/>
              </a:rPr>
              <a:t>占</a:t>
            </a:r>
            <a:r>
              <a:rPr lang="en-US" altLang="zh-CN" sz="1400" dirty="0">
                <a:solidFill>
                  <a:srgbClr val="FF0000"/>
                </a:solidFill>
                <a:latin typeface="等线" panose="02010600030101010101" charset="-122"/>
                <a:ea typeface="等线" panose="02010600030101010101" charset="-122"/>
              </a:rPr>
              <a:t>1.37%</a:t>
            </a:r>
            <a:endParaRPr lang="zh-CN" altLang="zh-CN" sz="1400" dirty="0">
              <a:solidFill>
                <a:srgbClr val="FF0000"/>
              </a:solidFill>
              <a:latin typeface="等线" panose="02010600030101010101" charset="-122"/>
              <a:ea typeface="等线" panose="02010600030101010101" charset="-122"/>
            </a:endParaRPr>
          </a:p>
        </p:txBody>
      </p:sp>
      <p:pic>
        <p:nvPicPr>
          <p:cNvPr id="57348" name="Picture 7" descr="C:\Users\dell\AppData\Local\Temp\WeChat Files\291812101497074268.jpg"/>
          <p:cNvPicPr>
            <a:picLocks noChangeAspect="1"/>
          </p:cNvPicPr>
          <p:nvPr/>
        </p:nvPicPr>
        <p:blipFill>
          <a:blip r:embed="rId1"/>
          <a:stretch>
            <a:fillRect/>
          </a:stretch>
        </p:blipFill>
        <p:spPr>
          <a:xfrm>
            <a:off x="5721350" y="3792538"/>
            <a:ext cx="2563813" cy="1855787"/>
          </a:xfrm>
          <a:prstGeom prst="rect">
            <a:avLst/>
          </a:prstGeom>
          <a:noFill/>
          <a:ln w="9525">
            <a:noFill/>
          </a:ln>
        </p:spPr>
      </p:pic>
      <p:pic>
        <p:nvPicPr>
          <p:cNvPr id="57349" name="Picture 8" descr="C:\Users\dell\AppData\Local\Temp\WeChat Files\439892366537263475.jpg"/>
          <p:cNvPicPr>
            <a:picLocks noChangeAspect="1"/>
          </p:cNvPicPr>
          <p:nvPr/>
        </p:nvPicPr>
        <p:blipFill>
          <a:blip r:embed="rId2"/>
          <a:stretch>
            <a:fillRect/>
          </a:stretch>
        </p:blipFill>
        <p:spPr>
          <a:xfrm>
            <a:off x="5935663" y="1882775"/>
            <a:ext cx="2370137" cy="1700213"/>
          </a:xfrm>
          <a:prstGeom prst="rect">
            <a:avLst/>
          </a:prstGeom>
          <a:noFill/>
          <a:ln w="9525">
            <a:noFill/>
          </a:ln>
        </p:spPr>
      </p:pic>
      <p:pic>
        <p:nvPicPr>
          <p:cNvPr id="57350" name="图片 12"/>
          <p:cNvPicPr>
            <a:picLocks noChangeAspect="1"/>
          </p:cNvPicPr>
          <p:nvPr/>
        </p:nvPicPr>
        <p:blipFill>
          <a:blip r:embed="rId3"/>
          <a:srcRect t="12035"/>
          <a:stretch>
            <a:fillRect/>
          </a:stretch>
        </p:blipFill>
        <p:spPr>
          <a:xfrm>
            <a:off x="1304925" y="2790825"/>
            <a:ext cx="3713163" cy="326707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2"/>
          <p:cNvSpPr>
            <a:spLocks noGrp="1"/>
          </p:cNvSpPr>
          <p:nvPr>
            <p:ph type="title"/>
          </p:nvPr>
        </p:nvSpPr>
        <p:spPr>
          <a:ln/>
        </p:spPr>
        <p:txBody>
          <a:bodyPr vert="horz" wrap="square" lIns="450000" tIns="45720" rIns="450000" bIns="45720" anchor="ctr"/>
          <a:p>
            <a:pPr eaLnBrk="1" hangingPunct="1"/>
            <a:r>
              <a:rPr lang="zh-CN" altLang="en-US" dirty="0">
                <a:solidFill>
                  <a:schemeClr val="bg1"/>
                </a:solidFill>
              </a:rPr>
              <a:t>小结</a:t>
            </a:r>
            <a:endParaRPr lang="zh-CN" altLang="en-US" dirty="0">
              <a:solidFill>
                <a:schemeClr val="bg1"/>
              </a:solidFill>
            </a:endParaRPr>
          </a:p>
        </p:txBody>
      </p:sp>
      <p:sp>
        <p:nvSpPr>
          <p:cNvPr id="58370" name="Rectangle 3"/>
          <p:cNvSpPr>
            <a:spLocks noGrp="1"/>
          </p:cNvSpPr>
          <p:nvPr>
            <p:ph idx="1"/>
          </p:nvPr>
        </p:nvSpPr>
        <p:spPr>
          <a:ln/>
        </p:spPr>
        <p:txBody>
          <a:bodyPr vert="horz" wrap="square" lIns="91440" tIns="45720" rIns="91440" bIns="45720" anchor="t"/>
          <a:p>
            <a:pPr eaLnBrk="1" hangingPunct="1"/>
            <a:r>
              <a:rPr lang="zh-CN" altLang="en-US" b="1" dirty="0"/>
              <a:t>掌握三级预防的概念</a:t>
            </a:r>
            <a:endParaRPr lang="zh-CN" altLang="en-US" b="1" dirty="0"/>
          </a:p>
          <a:p>
            <a:pPr eaLnBrk="1" hangingPunct="1"/>
            <a:endParaRPr lang="zh-CN" altLang="en-US" b="1" dirty="0"/>
          </a:p>
          <a:p>
            <a:pPr eaLnBrk="1" hangingPunct="1"/>
            <a:r>
              <a:rPr lang="zh-CN" altLang="en-US" b="1" dirty="0"/>
              <a:t>熟悉三级预防的方法</a:t>
            </a:r>
            <a:endParaRPr lang="zh-CN" altLang="en-US" b="1" dirty="0"/>
          </a:p>
          <a:p>
            <a:pPr eaLnBrk="1" hangingPunct="1"/>
            <a:endParaRPr lang="zh-CN" altLang="en-US" b="1" dirty="0"/>
          </a:p>
          <a:p>
            <a:pPr eaLnBrk="1" hangingPunct="1"/>
            <a:r>
              <a:rPr lang="zh-CN" altLang="en-US" b="1" dirty="0"/>
              <a:t>了解筛查普查的定义、对象及肿瘤特点</a:t>
            </a:r>
            <a:endParaRPr lang="zh-CN" altLang="en-US" b="1" dirty="0"/>
          </a:p>
          <a:p>
            <a:pPr eaLnBrk="1" hangingPunct="1"/>
            <a:endParaRPr lang="zh-CN" altLang="en-US" b="1" dirty="0"/>
          </a:p>
        </p:txBody>
      </p:sp>
      <p:pic>
        <p:nvPicPr>
          <p:cNvPr id="58371" name="Picture 4" descr="j0186108"/>
          <p:cNvPicPr>
            <a:picLocks noChangeAspect="1"/>
          </p:cNvPicPr>
          <p:nvPr/>
        </p:nvPicPr>
        <p:blipFill>
          <a:blip r:embed="rId1"/>
          <a:stretch>
            <a:fillRect/>
          </a:stretch>
        </p:blipFill>
        <p:spPr>
          <a:xfrm>
            <a:off x="7913688" y="4652963"/>
            <a:ext cx="1230312" cy="1838325"/>
          </a:xfrm>
          <a:prstGeom prst="rect">
            <a:avLst/>
          </a:prstGeom>
          <a:noFill/>
          <a:ln w="9525">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6" name="TextBox 7"/>
          <p:cNvSpPr txBox="1"/>
          <p:nvPr/>
        </p:nvSpPr>
        <p:spPr>
          <a:xfrm>
            <a:off x="2268855" y="1636395"/>
            <a:ext cx="6186805" cy="3415030"/>
          </a:xfrm>
          <a:prstGeom prst="rect">
            <a:avLst/>
          </a:prstGeom>
          <a:noFill/>
        </p:spPr>
        <p:txBody>
          <a:bodyPr wrap="square" rtlCol="0">
            <a:spAutoFit/>
          </a:bodyPr>
          <a:p>
            <a:pPr marL="285750" lvl="0" indent="-285750">
              <a:lnSpc>
                <a:spcPct val="150000"/>
              </a:lnSpc>
              <a:buFont typeface="Wingdings" panose="05000000000000000000" pitchFamily="2" charset="2"/>
              <a:buChar char="l"/>
            </a:pPr>
            <a:r>
              <a:rPr lang="zh-CN" altLang="en-US" sz="1200" b="1" dirty="0">
                <a:solidFill>
                  <a:prstClr val="black"/>
                </a:solidFill>
                <a:latin typeface="微软雅黑" panose="020B0503020204020204" pitchFamily="34" charset="-122"/>
                <a:ea typeface="微软雅黑" panose="020B0503020204020204" pitchFamily="34" charset="-122"/>
              </a:rPr>
              <a:t>复旦大学附属肿瘤</a:t>
            </a:r>
            <a:r>
              <a:rPr lang="zh-CN" altLang="en-US" sz="1200" b="1" dirty="0" smtClean="0">
                <a:solidFill>
                  <a:prstClr val="black"/>
                </a:solidFill>
                <a:latin typeface="微软雅黑" panose="020B0503020204020204" pitchFamily="34" charset="-122"/>
                <a:ea typeface="微软雅黑" panose="020B0503020204020204" pitchFamily="34" charset="-122"/>
              </a:rPr>
              <a:t>医院，副教授，</a:t>
            </a:r>
            <a:r>
              <a:rPr lang="zh-CN" altLang="en-US" sz="1200" b="1" smtClean="0">
                <a:solidFill>
                  <a:prstClr val="black"/>
                </a:solidFill>
                <a:latin typeface="微软雅黑" panose="020B0503020204020204" pitchFamily="34" charset="-122"/>
                <a:ea typeface="微软雅黑" panose="020B0503020204020204" pitchFamily="34" charset="-122"/>
                <a:sym typeface="+mn-ea"/>
              </a:rPr>
              <a:t>泌尿外科主任助理</a:t>
            </a:r>
            <a:endParaRPr lang="en-US" altLang="zh-CN" sz="1200" b="1" dirty="0" smtClean="0">
              <a:solidFill>
                <a:prstClr val="black"/>
              </a:solidFill>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l"/>
            </a:pPr>
            <a:r>
              <a:rPr lang="zh-CN" altLang="en-US" sz="1200" b="1" dirty="0">
                <a:solidFill>
                  <a:prstClr val="black"/>
                </a:solidFill>
                <a:latin typeface="微软雅黑" panose="020B0503020204020204" pitchFamily="34" charset="-122"/>
                <a:ea typeface="微软雅黑" panose="020B0503020204020204" pitchFamily="34" charset="-122"/>
              </a:rPr>
              <a:t>中国抗癌协会泌尿男生殖系统委员会前列腺癌学组</a:t>
            </a:r>
            <a:r>
              <a:rPr lang="zh-CN" altLang="en-US" sz="1200" b="1">
                <a:solidFill>
                  <a:prstClr val="black"/>
                </a:solidFill>
                <a:latin typeface="微软雅黑" panose="020B0503020204020204" pitchFamily="34" charset="-122"/>
                <a:ea typeface="微软雅黑" panose="020B0503020204020204" pitchFamily="34" charset="-122"/>
              </a:rPr>
              <a:t>秘</a:t>
            </a:r>
            <a:r>
              <a:rPr lang="zh-CN" altLang="en-US" sz="1200" b="1" smtClean="0">
                <a:solidFill>
                  <a:prstClr val="black"/>
                </a:solidFill>
                <a:latin typeface="微软雅黑" panose="020B0503020204020204" pitchFamily="34" charset="-122"/>
                <a:ea typeface="微软雅黑" panose="020B0503020204020204" pitchFamily="34" charset="-122"/>
              </a:rPr>
              <a:t>书长</a:t>
            </a:r>
            <a:endParaRPr lang="zh-CN" altLang="en-US" sz="1200" b="1" smtClean="0">
              <a:solidFill>
                <a:prstClr val="black"/>
              </a:solidFill>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l"/>
            </a:pPr>
            <a:r>
              <a:rPr lang="zh-CN" altLang="en-US" sz="1200" b="1" smtClean="0">
                <a:solidFill>
                  <a:prstClr val="black"/>
                </a:solidFill>
                <a:latin typeface="微软雅黑" panose="020B0503020204020204" pitchFamily="34" charset="-122"/>
                <a:ea typeface="微软雅黑" panose="020B0503020204020204" pitchFamily="34" charset="-122"/>
              </a:rPr>
              <a:t>中</a:t>
            </a:r>
            <a:r>
              <a:rPr lang="zh-CN" altLang="en-US" sz="1200" b="1" dirty="0" smtClean="0">
                <a:solidFill>
                  <a:prstClr val="black"/>
                </a:solidFill>
                <a:latin typeface="微软雅黑" panose="020B0503020204020204" pitchFamily="34" charset="-122"/>
                <a:ea typeface="微软雅黑" panose="020B0503020204020204" pitchFamily="34" charset="-122"/>
              </a:rPr>
              <a:t>国</a:t>
            </a:r>
            <a:r>
              <a:rPr lang="zh-CN" altLang="en-US" sz="1200" b="1" dirty="0">
                <a:solidFill>
                  <a:prstClr val="black"/>
                </a:solidFill>
                <a:latin typeface="微软雅黑" panose="020B0503020204020204" pitchFamily="34" charset="-122"/>
                <a:ea typeface="微软雅黑" panose="020B0503020204020204" pitchFamily="34" charset="-122"/>
              </a:rPr>
              <a:t>抗癌协会</a:t>
            </a:r>
            <a:r>
              <a:rPr lang="zh-CN" altLang="en-US" sz="1200" b="1" dirty="0" smtClean="0">
                <a:solidFill>
                  <a:prstClr val="black"/>
                </a:solidFill>
                <a:latin typeface="微软雅黑" panose="020B0503020204020204" pitchFamily="34" charset="-122"/>
                <a:ea typeface="微软雅黑" panose="020B0503020204020204" pitchFamily="34" charset="-122"/>
              </a:rPr>
              <a:t>会员</a:t>
            </a:r>
            <a:endParaRPr lang="en-US" altLang="zh-CN" sz="1200" b="1" dirty="0" smtClean="0">
              <a:solidFill>
                <a:prstClr val="black"/>
              </a:solidFill>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l"/>
            </a:pPr>
            <a:r>
              <a:rPr lang="zh-CN" altLang="en-US" sz="1200" b="1" dirty="0" smtClean="0">
                <a:solidFill>
                  <a:prstClr val="black"/>
                </a:solidFill>
                <a:latin typeface="微软雅黑" panose="020B0503020204020204" pitchFamily="34" charset="-122"/>
                <a:ea typeface="微软雅黑" panose="020B0503020204020204" pitchFamily="34" charset="-122"/>
              </a:rPr>
              <a:t>上海市</a:t>
            </a:r>
            <a:r>
              <a:rPr lang="zh-CN" altLang="en-US" sz="1200" b="1" dirty="0">
                <a:solidFill>
                  <a:prstClr val="black"/>
                </a:solidFill>
                <a:latin typeface="微软雅黑" panose="020B0503020204020204" pitchFamily="34" charset="-122"/>
                <a:ea typeface="微软雅黑" panose="020B0503020204020204" pitchFamily="34" charset="-122"/>
              </a:rPr>
              <a:t>抗癌协会</a:t>
            </a:r>
            <a:r>
              <a:rPr lang="zh-CN" altLang="en-US" sz="1200" b="1" dirty="0" smtClean="0">
                <a:solidFill>
                  <a:prstClr val="black"/>
                </a:solidFill>
                <a:latin typeface="微软雅黑" panose="020B0503020204020204" pitchFamily="34" charset="-122"/>
                <a:ea typeface="微软雅黑" panose="020B0503020204020204" pitchFamily="34" charset="-122"/>
              </a:rPr>
              <a:t>会员</a:t>
            </a:r>
            <a:endParaRPr lang="en-US" altLang="zh-CN" sz="1200" b="1" dirty="0" smtClean="0">
              <a:solidFill>
                <a:prstClr val="black"/>
              </a:solidFill>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l"/>
            </a:pPr>
            <a:r>
              <a:rPr lang="zh-CN" altLang="en-US" sz="1200" b="1" smtClean="0">
                <a:solidFill>
                  <a:prstClr val="black"/>
                </a:solidFill>
                <a:latin typeface="微软雅黑" panose="020B0503020204020204" pitchFamily="34" charset="-122"/>
                <a:ea typeface="微软雅黑" panose="020B0503020204020204" pitchFamily="34" charset="-122"/>
                <a:sym typeface="+mn-ea"/>
              </a:rPr>
              <a:t>擅长机</a:t>
            </a:r>
            <a:r>
              <a:rPr lang="zh-CN" altLang="en-US" sz="1200" b="1" dirty="0">
                <a:solidFill>
                  <a:prstClr val="black"/>
                </a:solidFill>
                <a:latin typeface="微软雅黑" panose="020B0503020204020204" pitchFamily="34" charset="-122"/>
                <a:ea typeface="微软雅黑" panose="020B0503020204020204" pitchFamily="34" charset="-122"/>
                <a:sym typeface="+mn-ea"/>
              </a:rPr>
              <a:t>器人辅助前列腺癌根治术，腹腔镜下前列腺癌根治术，肾脏肿瘤和膀胱肿瘤的微创手术等。</a:t>
            </a:r>
            <a:endParaRPr lang="zh-CN" altLang="en-US" sz="1200" b="1" dirty="0">
              <a:solidFill>
                <a:prstClr val="black"/>
              </a:solidFill>
              <a:latin typeface="微软雅黑" panose="020B0503020204020204" pitchFamily="34" charset="-122"/>
              <a:ea typeface="微软雅黑" panose="020B0503020204020204" pitchFamily="34" charset="-122"/>
              <a:sym typeface="+mn-ea"/>
            </a:endParaRPr>
          </a:p>
          <a:p>
            <a:pPr marL="285750" lvl="0" indent="-285750">
              <a:lnSpc>
                <a:spcPct val="150000"/>
              </a:lnSpc>
              <a:buFont typeface="Wingdings" panose="05000000000000000000" pitchFamily="2" charset="2"/>
              <a:buChar char="l"/>
            </a:pPr>
            <a:r>
              <a:rPr lang="zh-CN" altLang="en-US" sz="1200" b="1" dirty="0" smtClean="0">
                <a:solidFill>
                  <a:prstClr val="black"/>
                </a:solidFill>
                <a:latin typeface="微软雅黑" panose="020B0503020204020204" pitchFamily="34" charset="-122"/>
                <a:ea typeface="微软雅黑" panose="020B0503020204020204" pitchFamily="34" charset="-122"/>
              </a:rPr>
              <a:t>从事</a:t>
            </a:r>
            <a:r>
              <a:rPr lang="zh-CN" altLang="en-US" sz="1200" b="1" dirty="0">
                <a:solidFill>
                  <a:prstClr val="black"/>
                </a:solidFill>
                <a:latin typeface="微软雅黑" panose="020B0503020204020204" pitchFamily="34" charset="-122"/>
                <a:ea typeface="微软雅黑" panose="020B0503020204020204" pitchFamily="34" charset="-122"/>
              </a:rPr>
              <a:t>于泌尿及男生殖系统肿瘤（如肾癌、前列腺癌、膀胱癌、肾盂癌、输尿管癌、阴茎癌、睾丸癌等）的临床诊治工作以及它们的转化研</a:t>
            </a:r>
            <a:r>
              <a:rPr lang="zh-CN" altLang="en-US" sz="1200" b="1">
                <a:solidFill>
                  <a:prstClr val="black"/>
                </a:solidFill>
                <a:latin typeface="微软雅黑" panose="020B0503020204020204" pitchFamily="34" charset="-122"/>
                <a:ea typeface="微软雅黑" panose="020B0503020204020204" pitchFamily="34" charset="-122"/>
              </a:rPr>
              <a:t>究</a:t>
            </a:r>
            <a:r>
              <a:rPr lang="zh-CN" altLang="en-US" sz="1200" b="1" smtClean="0">
                <a:solidFill>
                  <a:prstClr val="black"/>
                </a:solidFill>
                <a:latin typeface="微软雅黑" panose="020B0503020204020204" pitchFamily="34" charset="-122"/>
                <a:ea typeface="微软雅黑" panose="020B0503020204020204" pitchFamily="34" charset="-122"/>
              </a:rPr>
              <a:t>。主持国家自然科学基金青年项目</a:t>
            </a:r>
            <a:r>
              <a:rPr lang="en-US" altLang="zh-CN" sz="1200" b="1" smtClean="0">
                <a:solidFill>
                  <a:prstClr val="black"/>
                </a:solidFill>
                <a:latin typeface="微软雅黑" panose="020B0503020204020204" pitchFamily="34" charset="-122"/>
                <a:ea typeface="微软雅黑" panose="020B0503020204020204" pitchFamily="34" charset="-122"/>
              </a:rPr>
              <a:t>1</a:t>
            </a:r>
            <a:r>
              <a:rPr lang="zh-CN" altLang="en-US" sz="1200" b="1" smtClean="0">
                <a:solidFill>
                  <a:prstClr val="black"/>
                </a:solidFill>
                <a:latin typeface="微软雅黑" panose="020B0503020204020204" pitchFamily="34" charset="-122"/>
                <a:ea typeface="微软雅黑" panose="020B0503020204020204" pitchFamily="34" charset="-122"/>
              </a:rPr>
              <a:t>项。</a:t>
            </a:r>
            <a:endParaRPr lang="zh-CN" altLang="en-US" sz="1200" b="1" smtClean="0">
              <a:solidFill>
                <a:prstClr val="black"/>
              </a:solidFill>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l"/>
            </a:pPr>
            <a:r>
              <a:rPr lang="zh-CN" altLang="en-US" sz="1200" b="1" smtClean="0">
                <a:solidFill>
                  <a:prstClr val="black"/>
                </a:solidFill>
                <a:latin typeface="微软雅黑" panose="020B0503020204020204" pitchFamily="34" charset="-122"/>
                <a:ea typeface="微软雅黑" panose="020B0503020204020204" pitchFamily="34" charset="-122"/>
              </a:rPr>
              <a:t>门诊时间：周一下午泌尿外科普通门诊（浦东院区）；周五下午</a:t>
            </a:r>
            <a:r>
              <a:rPr lang="zh-CN" altLang="en-US" sz="1200" b="1" smtClean="0">
                <a:solidFill>
                  <a:prstClr val="black"/>
                </a:solidFill>
                <a:latin typeface="微软雅黑" panose="020B0503020204020204" pitchFamily="34" charset="-122"/>
                <a:ea typeface="微软雅黑" panose="020B0503020204020204" pitchFamily="34" charset="-122"/>
                <a:sym typeface="+mn-ea"/>
              </a:rPr>
              <a:t>泌尿外科</a:t>
            </a:r>
            <a:r>
              <a:rPr lang="zh-CN" altLang="en-US" sz="1200" b="1" smtClean="0">
                <a:solidFill>
                  <a:prstClr val="black"/>
                </a:solidFill>
                <a:latin typeface="微软雅黑" panose="020B0503020204020204" pitchFamily="34" charset="-122"/>
                <a:ea typeface="微软雅黑" panose="020B0503020204020204" pitchFamily="34" charset="-122"/>
              </a:rPr>
              <a:t>普通门诊（徐汇院区）</a:t>
            </a:r>
            <a:b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673659" y="4136737"/>
            <a:ext cx="1099185" cy="460375"/>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smtClean="0">
                <a:solidFill>
                  <a:prstClr val="black"/>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王弘恺</a:t>
            </a:r>
            <a:endParaRPr kumimoji="0" lang="zh-CN" altLang="en-US"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华文隶书" panose="02010800040101010101" pitchFamily="2" charset="-122"/>
              <a:ea typeface="华文隶书" panose="02010800040101010101" pitchFamily="2" charset="-122"/>
              <a:cs typeface="+mn-cs"/>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9420" y="1818005"/>
            <a:ext cx="1567180" cy="2033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a:ln/>
        </p:spPr>
        <p:txBody>
          <a:bodyPr vert="horz" wrap="square" lIns="450000" tIns="45720" rIns="450000" bIns="45720" anchor="ctr"/>
          <a:p>
            <a:pPr eaLnBrk="1" hangingPunct="1"/>
            <a:r>
              <a:rPr lang="zh-CN" altLang="en-US" dirty="0">
                <a:solidFill>
                  <a:schemeClr val="bg1"/>
                </a:solidFill>
              </a:rPr>
              <a:t>防治癌症的“三个</a:t>
            </a:r>
            <a:r>
              <a:rPr lang="en-US" altLang="zh-CN" dirty="0">
                <a:solidFill>
                  <a:schemeClr val="bg1"/>
                </a:solidFill>
              </a:rPr>
              <a:t>1/3</a:t>
            </a:r>
            <a:r>
              <a:rPr lang="zh-CN" altLang="en-US" dirty="0">
                <a:solidFill>
                  <a:schemeClr val="bg1"/>
                </a:solidFill>
              </a:rPr>
              <a:t>学说”</a:t>
            </a:r>
            <a:endParaRPr lang="zh-CN" altLang="en-US" dirty="0">
              <a:solidFill>
                <a:schemeClr val="bg1"/>
              </a:solidFill>
            </a:endParaRPr>
          </a:p>
        </p:txBody>
      </p:sp>
      <p:sp>
        <p:nvSpPr>
          <p:cNvPr id="13314" name="Rectangle 3"/>
          <p:cNvSpPr>
            <a:spLocks noGrp="1"/>
          </p:cNvSpPr>
          <p:nvPr>
            <p:ph idx="1"/>
          </p:nvPr>
        </p:nvSpPr>
        <p:spPr>
          <a:ln/>
        </p:spPr>
        <p:txBody>
          <a:bodyPr vert="horz" wrap="square" lIns="91440" tIns="45720" rIns="91440" bIns="45720" anchor="t"/>
          <a:p>
            <a:pPr eaLnBrk="1" hangingPunct="1"/>
            <a:r>
              <a:rPr lang="en-US" altLang="zh-CN" b="1" dirty="0"/>
              <a:t>1981</a:t>
            </a:r>
            <a:r>
              <a:rPr lang="zh-CN" altLang="en-US" b="1" dirty="0"/>
              <a:t>年</a:t>
            </a:r>
            <a:r>
              <a:rPr lang="en-US" altLang="zh-CN" b="1" dirty="0"/>
              <a:t>WHO</a:t>
            </a:r>
            <a:r>
              <a:rPr lang="zh-CN" altLang="en-US" b="1" dirty="0"/>
              <a:t>提出</a:t>
            </a:r>
            <a:endParaRPr lang="zh-CN" altLang="en-US" b="1" dirty="0"/>
          </a:p>
          <a:p>
            <a:pPr lvl="1" eaLnBrk="1" hangingPunct="1"/>
            <a:r>
              <a:rPr lang="zh-CN" altLang="en-US" b="1" dirty="0"/>
              <a:t>  </a:t>
            </a:r>
            <a:r>
              <a:rPr lang="en-US" altLang="zh-CN" sz="3200" b="1" dirty="0">
                <a:solidFill>
                  <a:srgbClr val="FF0000"/>
                </a:solidFill>
              </a:rPr>
              <a:t>1/3</a:t>
            </a:r>
            <a:r>
              <a:rPr lang="zh-CN" altLang="en-US" sz="3200" b="1" dirty="0"/>
              <a:t>的癌症可以预防；</a:t>
            </a:r>
            <a:endParaRPr lang="zh-CN" altLang="en-US" sz="3200" b="1" dirty="0"/>
          </a:p>
          <a:p>
            <a:pPr lvl="1" eaLnBrk="1" hangingPunct="1"/>
            <a:r>
              <a:rPr lang="zh-CN" altLang="en-US" sz="3200" b="1" dirty="0"/>
              <a:t> </a:t>
            </a:r>
            <a:r>
              <a:rPr lang="en-US" altLang="zh-CN" sz="3200" b="1" dirty="0">
                <a:solidFill>
                  <a:srgbClr val="FF0000"/>
                </a:solidFill>
              </a:rPr>
              <a:t>1/3</a:t>
            </a:r>
            <a:r>
              <a:rPr lang="zh-CN" altLang="en-US" sz="3200" b="1" dirty="0"/>
              <a:t>的癌症如能早期发现可以治愈；</a:t>
            </a:r>
            <a:endParaRPr lang="zh-CN" altLang="en-US" sz="3200" b="1" dirty="0"/>
          </a:p>
          <a:p>
            <a:pPr lvl="1" eaLnBrk="1" hangingPunct="1"/>
            <a:r>
              <a:rPr lang="en-US" altLang="zh-CN" sz="3200" b="1" dirty="0"/>
              <a:t> </a:t>
            </a:r>
            <a:r>
              <a:rPr lang="en-US" altLang="zh-CN" sz="3200" b="1" dirty="0">
                <a:solidFill>
                  <a:srgbClr val="FF0000"/>
                </a:solidFill>
              </a:rPr>
              <a:t>1/3</a:t>
            </a:r>
            <a:r>
              <a:rPr lang="zh-CN" altLang="en-US" sz="3200" b="1" dirty="0"/>
              <a:t>不能治愈的癌症，可以通过适当的医护照顾而获得良好的生活质量、减轻痛苦、延长生命。</a:t>
            </a:r>
            <a:endParaRPr lang="zh-CN" altLang="en-US" sz="3200" b="1" dirty="0"/>
          </a:p>
        </p:txBody>
      </p:sp>
      <p:pic>
        <p:nvPicPr>
          <p:cNvPr id="13315" name="Picture 4" descr="j0186108"/>
          <p:cNvPicPr>
            <a:picLocks noChangeAspect="1"/>
          </p:cNvPicPr>
          <p:nvPr/>
        </p:nvPicPr>
        <p:blipFill>
          <a:blip r:embed="rId1"/>
          <a:stretch>
            <a:fillRect/>
          </a:stretch>
        </p:blipFill>
        <p:spPr>
          <a:xfrm>
            <a:off x="7913688" y="4652963"/>
            <a:ext cx="1230312" cy="1838325"/>
          </a:xfrm>
          <a:prstGeom prst="rect">
            <a:avLst/>
          </a:prstGeom>
          <a:noFill/>
          <a:ln w="9525">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a:ln/>
        </p:spPr>
        <p:txBody>
          <a:bodyPr vert="horz" wrap="square" lIns="450000" tIns="45720" rIns="450000" bIns="45720" anchor="ctr"/>
          <a:p>
            <a:pPr algn="ctr" eaLnBrk="1" hangingPunct="1"/>
            <a:r>
              <a:rPr lang="zh-CN" altLang="en-US" dirty="0">
                <a:solidFill>
                  <a:schemeClr val="tx1"/>
                </a:solidFill>
              </a:rPr>
              <a:t>癌症的“三级预防”</a:t>
            </a:r>
            <a:endParaRPr lang="zh-CN" altLang="en-US" dirty="0">
              <a:solidFill>
                <a:schemeClr val="tx1"/>
              </a:solidFill>
            </a:endParaRPr>
          </a:p>
        </p:txBody>
      </p:sp>
      <p:sp>
        <p:nvSpPr>
          <p:cNvPr id="14338" name="Rectangle 3"/>
          <p:cNvSpPr>
            <a:spLocks noGrp="1"/>
          </p:cNvSpPr>
          <p:nvPr>
            <p:ph idx="1"/>
          </p:nvPr>
        </p:nvSpPr>
        <p:spPr>
          <a:ln/>
        </p:spPr>
        <p:txBody>
          <a:bodyPr vert="horz" wrap="square" lIns="91440" tIns="45720" rIns="91440" bIns="45720" anchor="t"/>
          <a:p>
            <a:pPr eaLnBrk="1" hangingPunct="1">
              <a:lnSpc>
                <a:spcPct val="110000"/>
              </a:lnSpc>
              <a:buNone/>
            </a:pPr>
            <a:r>
              <a:rPr lang="en-US" altLang="zh-CN" sz="1800" dirty="0">
                <a:latin typeface="微软雅黑" panose="020B0503020204020204" pitchFamily="34" charset="-122"/>
                <a:ea typeface="微软雅黑" panose="020B0503020204020204" pitchFamily="34" charset="-122"/>
              </a:rPr>
              <a:t>       </a:t>
            </a:r>
            <a:r>
              <a:rPr lang="zh-CN" altLang="en-US" sz="2000" dirty="0">
                <a:solidFill>
                  <a:srgbClr val="990000"/>
                </a:solidFill>
                <a:latin typeface="微软雅黑" panose="020B0503020204020204" pitchFamily="34" charset="-122"/>
                <a:ea typeface="微软雅黑" panose="020B0503020204020204" pitchFamily="34" charset="-122"/>
              </a:rPr>
              <a:t>一级                                二级                          三级</a:t>
            </a:r>
            <a:endParaRPr lang="zh-CN" altLang="en-US" sz="2000" dirty="0">
              <a:solidFill>
                <a:srgbClr val="990000"/>
              </a:solidFill>
              <a:latin typeface="微软雅黑" panose="020B0503020204020204" pitchFamily="34" charset="-122"/>
              <a:ea typeface="微软雅黑" panose="020B0503020204020204" pitchFamily="34" charset="-122"/>
            </a:endParaRPr>
          </a:p>
          <a:p>
            <a:pPr eaLnBrk="1" hangingPunct="1">
              <a:lnSpc>
                <a:spcPct val="110000"/>
              </a:lnSpc>
              <a:buNone/>
            </a:pPr>
            <a:r>
              <a:rPr lang="zh-CN" altLang="en-US" sz="1600" b="1" dirty="0">
                <a:solidFill>
                  <a:srgbClr val="FF0000"/>
                </a:solidFill>
                <a:latin typeface="微软雅黑" panose="020B0503020204020204" pitchFamily="34" charset="-122"/>
                <a:ea typeface="微软雅黑" panose="020B0503020204020204" pitchFamily="34" charset="-122"/>
              </a:rPr>
              <a:t>定义</a:t>
            </a:r>
            <a:r>
              <a:rPr lang="zh-CN" altLang="en-US" sz="1600" dirty="0">
                <a:solidFill>
                  <a:srgbClr val="FF0000"/>
                </a:solidFill>
                <a:latin typeface="微软雅黑" panose="020B0503020204020204" pitchFamily="34" charset="-122"/>
                <a:ea typeface="微软雅黑" panose="020B0503020204020204" pitchFamily="34" charset="-122"/>
              </a:rPr>
              <a:t>  鉴别、消除危险因素        早期发现，早期诊断，         提高治疗率，提高  </a:t>
            </a:r>
            <a:endParaRPr lang="zh-CN" altLang="en-US" sz="1600" dirty="0">
              <a:solidFill>
                <a:srgbClr val="FF0000"/>
              </a:solidFill>
              <a:latin typeface="微软雅黑" panose="020B0503020204020204" pitchFamily="34" charset="-122"/>
              <a:ea typeface="微软雅黑" panose="020B0503020204020204" pitchFamily="34" charset="-122"/>
            </a:endParaRPr>
          </a:p>
          <a:p>
            <a:pPr eaLnBrk="1" hangingPunct="1">
              <a:lnSpc>
                <a:spcPct val="110000"/>
              </a:lnSpc>
              <a:buNone/>
            </a:pPr>
            <a:r>
              <a:rPr lang="zh-CN" altLang="en-US" sz="1600" dirty="0">
                <a:solidFill>
                  <a:srgbClr val="FF0000"/>
                </a:solidFill>
                <a:latin typeface="微软雅黑" panose="020B0503020204020204" pitchFamily="34" charset="-122"/>
                <a:ea typeface="微软雅黑" panose="020B0503020204020204" pitchFamily="34" charset="-122"/>
              </a:rPr>
              <a:t>      和病因，提高机体防          早期治疗，</a:t>
            </a:r>
            <a:r>
              <a:rPr lang="zh-CN" altLang="en-US" sz="1600" b="1" dirty="0">
                <a:solidFill>
                  <a:srgbClr val="FF0000"/>
                </a:solidFill>
                <a:latin typeface="微软雅黑" panose="020B0503020204020204" pitchFamily="34" charset="-122"/>
                <a:ea typeface="微软雅黑" panose="020B0503020204020204" pitchFamily="34" charset="-122"/>
              </a:rPr>
              <a:t>防患于开</a:t>
            </a:r>
            <a:r>
              <a:rPr lang="zh-CN" altLang="en-US" sz="1600" dirty="0">
                <a:solidFill>
                  <a:srgbClr val="FF0000"/>
                </a:solidFill>
                <a:latin typeface="微软雅黑" panose="020B0503020204020204" pitchFamily="34" charset="-122"/>
                <a:ea typeface="微软雅黑" panose="020B0503020204020204" pitchFamily="34" charset="-122"/>
              </a:rPr>
              <a:t>             生存率和生活质量，</a:t>
            </a:r>
            <a:endParaRPr lang="zh-CN" altLang="en-US" sz="1600" dirty="0">
              <a:solidFill>
                <a:srgbClr val="FF0000"/>
              </a:solidFill>
              <a:latin typeface="微软雅黑" panose="020B0503020204020204" pitchFamily="34" charset="-122"/>
              <a:ea typeface="微软雅黑" panose="020B0503020204020204" pitchFamily="34" charset="-122"/>
            </a:endParaRPr>
          </a:p>
          <a:p>
            <a:pPr eaLnBrk="1" hangingPunct="1">
              <a:lnSpc>
                <a:spcPct val="110000"/>
              </a:lnSpc>
              <a:buNone/>
            </a:pPr>
            <a:r>
              <a:rPr lang="zh-CN" altLang="en-US" sz="1600" dirty="0">
                <a:solidFill>
                  <a:srgbClr val="FF0000"/>
                </a:solidFill>
                <a:latin typeface="微软雅黑" panose="020B0503020204020204" pitchFamily="34" charset="-122"/>
                <a:ea typeface="微软雅黑" panose="020B0503020204020204" pitchFamily="34" charset="-122"/>
              </a:rPr>
              <a:t>      癌能力，</a:t>
            </a:r>
            <a:r>
              <a:rPr lang="zh-CN" altLang="en-US" sz="1600" b="1" dirty="0">
                <a:solidFill>
                  <a:srgbClr val="FF0000"/>
                </a:solidFill>
                <a:latin typeface="微软雅黑" panose="020B0503020204020204" pitchFamily="34" charset="-122"/>
                <a:ea typeface="微软雅黑" panose="020B0503020204020204" pitchFamily="34" charset="-122"/>
              </a:rPr>
              <a:t>防患于未然</a:t>
            </a:r>
            <a:r>
              <a:rPr lang="zh-CN" altLang="en-US" sz="1600" dirty="0">
                <a:solidFill>
                  <a:srgbClr val="FF0000"/>
                </a:solidFill>
                <a:latin typeface="微软雅黑" panose="020B0503020204020204" pitchFamily="34" charset="-122"/>
                <a:ea typeface="微软雅黑" panose="020B0503020204020204" pitchFamily="34" charset="-122"/>
              </a:rPr>
              <a:t>           </a:t>
            </a:r>
            <a:r>
              <a:rPr lang="zh-CN" altLang="en-US" sz="1600" b="1" dirty="0">
                <a:solidFill>
                  <a:srgbClr val="FF0000"/>
                </a:solidFill>
                <a:latin typeface="微软雅黑" panose="020B0503020204020204" pitchFamily="34" charset="-122"/>
                <a:ea typeface="微软雅黑" panose="020B0503020204020204" pitchFamily="34" charset="-122"/>
              </a:rPr>
              <a:t>端</a:t>
            </a:r>
            <a:r>
              <a:rPr lang="zh-CN" altLang="en-US" sz="1600" dirty="0">
                <a:solidFill>
                  <a:srgbClr val="FF0000"/>
                </a:solidFill>
                <a:latin typeface="微软雅黑" panose="020B0503020204020204" pitchFamily="34" charset="-122"/>
                <a:ea typeface="微软雅黑" panose="020B0503020204020204" pitchFamily="34" charset="-122"/>
              </a:rPr>
              <a:t>                                       </a:t>
            </a:r>
            <a:r>
              <a:rPr lang="zh-CN" altLang="en-US" sz="1600" b="1" dirty="0">
                <a:solidFill>
                  <a:srgbClr val="FF0000"/>
                </a:solidFill>
                <a:latin typeface="微软雅黑" panose="020B0503020204020204" pitchFamily="34" charset="-122"/>
                <a:ea typeface="微软雅黑" panose="020B0503020204020204" pitchFamily="34" charset="-122"/>
              </a:rPr>
              <a:t>防范恶化进展</a:t>
            </a:r>
            <a:endParaRPr lang="en-US" altLang="zh-CN" sz="1600" dirty="0">
              <a:solidFill>
                <a:srgbClr val="FF0000"/>
              </a:solidFill>
              <a:latin typeface="微软雅黑" panose="020B0503020204020204" pitchFamily="34" charset="-122"/>
              <a:ea typeface="微软雅黑" panose="020B0503020204020204" pitchFamily="34" charset="-122"/>
            </a:endParaRPr>
          </a:p>
          <a:p>
            <a:pPr eaLnBrk="1" hangingPunct="1">
              <a:lnSpc>
                <a:spcPct val="110000"/>
              </a:lnSpc>
              <a:buNone/>
            </a:pPr>
            <a:endParaRPr lang="zh-CN" altLang="en-US" sz="1600" dirty="0">
              <a:solidFill>
                <a:srgbClr val="FF0000"/>
              </a:solidFill>
              <a:latin typeface="微软雅黑" panose="020B0503020204020204" pitchFamily="34" charset="-122"/>
              <a:ea typeface="微软雅黑" panose="020B0503020204020204" pitchFamily="34" charset="-122"/>
            </a:endParaRPr>
          </a:p>
          <a:p>
            <a:pPr eaLnBrk="1" hangingPunct="1">
              <a:lnSpc>
                <a:spcPct val="110000"/>
              </a:lnSpc>
              <a:buNone/>
            </a:pPr>
            <a:r>
              <a:rPr lang="zh-CN" altLang="en-US" sz="1600" b="1" dirty="0">
                <a:latin typeface="微软雅黑" panose="020B0503020204020204" pitchFamily="34" charset="-122"/>
                <a:ea typeface="微软雅黑" panose="020B0503020204020204" pitchFamily="34" charset="-122"/>
              </a:rPr>
              <a:t>方法</a:t>
            </a:r>
            <a:r>
              <a:rPr lang="zh-CN" altLang="en-US" sz="1600" dirty="0">
                <a:latin typeface="微软雅黑" panose="020B0503020204020204" pitchFamily="34" charset="-122"/>
                <a:ea typeface="微软雅黑" panose="020B0503020204020204" pitchFamily="34" charset="-122"/>
              </a:rPr>
              <a:t>  鉴定并减少、消除环       普及防癌知识，筛检              规范化诊治方案，</a:t>
            </a:r>
            <a:endParaRPr lang="zh-CN" altLang="en-US" sz="1600" dirty="0">
              <a:latin typeface="微软雅黑" panose="020B0503020204020204" pitchFamily="34" charset="-122"/>
              <a:ea typeface="微软雅黑" panose="020B0503020204020204" pitchFamily="34" charset="-122"/>
            </a:endParaRPr>
          </a:p>
          <a:p>
            <a:pPr eaLnBrk="1" hangingPunct="1">
              <a:lnSpc>
                <a:spcPct val="110000"/>
              </a:lnSpc>
              <a:buNone/>
            </a:pPr>
            <a:r>
              <a:rPr lang="zh-CN" altLang="en-US" sz="1600" dirty="0">
                <a:latin typeface="微软雅黑" panose="020B0503020204020204" pitchFamily="34" charset="-122"/>
                <a:ea typeface="微软雅黑" panose="020B0503020204020204" pitchFamily="34" charset="-122"/>
              </a:rPr>
              <a:t>      境致、促癌剂，建立          高危人群，根治癌前             康复指导，进行生</a:t>
            </a:r>
            <a:endParaRPr lang="zh-CN" altLang="en-US" sz="1600" dirty="0">
              <a:latin typeface="微软雅黑" panose="020B0503020204020204" pitchFamily="34" charset="-122"/>
              <a:ea typeface="微软雅黑" panose="020B0503020204020204" pitchFamily="34" charset="-122"/>
            </a:endParaRPr>
          </a:p>
          <a:p>
            <a:pPr eaLnBrk="1" hangingPunct="1">
              <a:lnSpc>
                <a:spcPct val="110000"/>
              </a:lnSpc>
              <a:buNone/>
            </a:pPr>
            <a:r>
              <a:rPr lang="zh-CN" altLang="en-US" sz="1600" dirty="0">
                <a:latin typeface="微软雅黑" panose="020B0503020204020204" pitchFamily="34" charset="-122"/>
                <a:ea typeface="微软雅黑" panose="020B0503020204020204" pitchFamily="34" charset="-122"/>
              </a:rPr>
              <a:t>      疫苗接种和化学预防          病变，寻找生物标志             理、心理、营养、</a:t>
            </a:r>
            <a:endParaRPr lang="zh-CN" altLang="en-US" sz="1600" dirty="0">
              <a:latin typeface="微软雅黑" panose="020B0503020204020204" pitchFamily="34" charset="-122"/>
              <a:ea typeface="微软雅黑" panose="020B0503020204020204" pitchFamily="34" charset="-122"/>
            </a:endParaRPr>
          </a:p>
          <a:p>
            <a:pPr eaLnBrk="1" hangingPunct="1">
              <a:lnSpc>
                <a:spcPct val="110000"/>
              </a:lnSpc>
              <a:buNone/>
            </a:pPr>
            <a:r>
              <a:rPr lang="zh-CN" altLang="en-US" sz="1600" dirty="0">
                <a:latin typeface="微软雅黑" panose="020B0503020204020204" pitchFamily="34" charset="-122"/>
                <a:ea typeface="微软雅黑" panose="020B0503020204020204" pitchFamily="34" charset="-122"/>
              </a:rPr>
              <a:t>      方法，改变不良生活          物，重视癌症的早期             锻炼指导，对慢性</a:t>
            </a:r>
            <a:endParaRPr lang="zh-CN" altLang="en-US" sz="1600" dirty="0">
              <a:latin typeface="微软雅黑" panose="020B0503020204020204" pitchFamily="34" charset="-122"/>
              <a:ea typeface="微软雅黑" panose="020B0503020204020204" pitchFamily="34" charset="-122"/>
            </a:endParaRPr>
          </a:p>
          <a:p>
            <a:pPr eaLnBrk="1" hangingPunct="1">
              <a:lnSpc>
                <a:spcPct val="110000"/>
              </a:lnSpc>
              <a:buNone/>
            </a:pPr>
            <a:r>
              <a:rPr lang="zh-CN" altLang="en-US" sz="1600" dirty="0">
                <a:latin typeface="微软雅黑" panose="020B0503020204020204" pitchFamily="34" charset="-122"/>
                <a:ea typeface="微软雅黑" panose="020B0503020204020204" pitchFamily="34" charset="-122"/>
              </a:rPr>
              <a:t>      方式，合理营养膳食          症状                                     患者姑息止痛疗法</a:t>
            </a:r>
            <a:endParaRPr lang="en-US" altLang="zh-CN" sz="1600" dirty="0">
              <a:latin typeface="微软雅黑" panose="020B0503020204020204" pitchFamily="34" charset="-122"/>
              <a:ea typeface="微软雅黑" panose="020B0503020204020204" pitchFamily="34" charset="-122"/>
            </a:endParaRPr>
          </a:p>
          <a:p>
            <a:pPr eaLnBrk="1" hangingPunct="1">
              <a:lnSpc>
                <a:spcPct val="110000"/>
              </a:lnSpc>
              <a:buNone/>
            </a:pPr>
            <a:endParaRPr lang="zh-CN" altLang="en-US" sz="1600" dirty="0">
              <a:latin typeface="微软雅黑" panose="020B0503020204020204" pitchFamily="34" charset="-122"/>
              <a:ea typeface="微软雅黑" panose="020B0503020204020204" pitchFamily="34" charset="-122"/>
            </a:endParaRPr>
          </a:p>
          <a:p>
            <a:pPr eaLnBrk="1" hangingPunct="1">
              <a:lnSpc>
                <a:spcPct val="110000"/>
              </a:lnSpc>
              <a:buNone/>
            </a:pPr>
            <a:r>
              <a:rPr lang="zh-CN" altLang="en-US" sz="1600" b="1" dirty="0">
                <a:solidFill>
                  <a:srgbClr val="000066"/>
                </a:solidFill>
                <a:latin typeface="微软雅黑" panose="020B0503020204020204" pitchFamily="34" charset="-122"/>
                <a:ea typeface="微软雅黑" panose="020B0503020204020204" pitchFamily="34" charset="-122"/>
              </a:rPr>
              <a:t>问题</a:t>
            </a:r>
            <a:r>
              <a:rPr lang="zh-CN" altLang="en-US" sz="1600" dirty="0">
                <a:solidFill>
                  <a:srgbClr val="000066"/>
                </a:solidFill>
                <a:latin typeface="微软雅黑" panose="020B0503020204020204" pitchFamily="34" charset="-122"/>
                <a:ea typeface="微软雅黑" panose="020B0503020204020204" pitchFamily="34" charset="-122"/>
              </a:rPr>
              <a:t>  病因不清，方法不够       投资持续，对临床前              缺乏有效的治疗方</a:t>
            </a:r>
            <a:endParaRPr lang="zh-CN" altLang="en-US" sz="1600" dirty="0">
              <a:solidFill>
                <a:srgbClr val="000066"/>
              </a:solidFill>
              <a:latin typeface="微软雅黑" panose="020B0503020204020204" pitchFamily="34" charset="-122"/>
              <a:ea typeface="微软雅黑" panose="020B0503020204020204" pitchFamily="34" charset="-122"/>
            </a:endParaRPr>
          </a:p>
          <a:p>
            <a:pPr eaLnBrk="1" hangingPunct="1">
              <a:lnSpc>
                <a:spcPct val="110000"/>
              </a:lnSpc>
              <a:buNone/>
            </a:pPr>
            <a:r>
              <a:rPr lang="zh-CN" altLang="en-US" sz="1600" dirty="0">
                <a:solidFill>
                  <a:srgbClr val="000066"/>
                </a:solidFill>
                <a:latin typeface="微软雅黑" panose="020B0503020204020204" pitchFamily="34" charset="-122"/>
                <a:ea typeface="微软雅黑" panose="020B0503020204020204" pitchFamily="34" charset="-122"/>
              </a:rPr>
              <a:t>      先进，不敏感，需要          期短者效果差，筛检             案，各级医疗水平</a:t>
            </a:r>
            <a:endParaRPr lang="zh-CN" altLang="en-US" sz="1600" dirty="0">
              <a:solidFill>
                <a:srgbClr val="000066"/>
              </a:solidFill>
              <a:latin typeface="微软雅黑" panose="020B0503020204020204" pitchFamily="34" charset="-122"/>
              <a:ea typeface="微软雅黑" panose="020B0503020204020204" pitchFamily="34" charset="-122"/>
            </a:endParaRPr>
          </a:p>
          <a:p>
            <a:pPr eaLnBrk="1" hangingPunct="1">
              <a:lnSpc>
                <a:spcPct val="110000"/>
              </a:lnSpc>
              <a:buNone/>
            </a:pPr>
            <a:r>
              <a:rPr lang="zh-CN" altLang="en-US" sz="1600" dirty="0">
                <a:solidFill>
                  <a:srgbClr val="000066"/>
                </a:solidFill>
                <a:latin typeface="微软雅黑" panose="020B0503020204020204" pitchFamily="34" charset="-122"/>
                <a:ea typeface="微软雅黑" panose="020B0503020204020204" pitchFamily="34" charset="-122"/>
              </a:rPr>
              <a:t>      投资                                  方法不敏感，不特异             差距大</a:t>
            </a:r>
            <a:endParaRPr lang="zh-CN" altLang="en-US" sz="1600" dirty="0">
              <a:solidFill>
                <a:srgbClr val="000066"/>
              </a:solidFill>
              <a:latin typeface="微软雅黑" panose="020B0503020204020204" pitchFamily="34" charset="-122"/>
              <a:ea typeface="微软雅黑" panose="020B0503020204020204" pitchFamily="34" charset="-122"/>
            </a:endParaRPr>
          </a:p>
          <a:p>
            <a:pPr eaLnBrk="1" hangingPunct="1">
              <a:lnSpc>
                <a:spcPct val="80000"/>
              </a:lnSpc>
            </a:pPr>
            <a:endParaRPr lang="en-US" altLang="zh-CN" sz="1600" dirty="0">
              <a:solidFill>
                <a:schemeClr val="accent2"/>
              </a:solidFill>
              <a:latin typeface="微软雅黑" panose="020B0503020204020204" pitchFamily="34" charset="-122"/>
              <a:ea typeface="微软雅黑" panose="020B0503020204020204" pitchFamily="34" charset="-122"/>
            </a:endParaRPr>
          </a:p>
        </p:txBody>
      </p:sp>
      <p:sp>
        <p:nvSpPr>
          <p:cNvPr id="14339" name="Line 4"/>
          <p:cNvSpPr/>
          <p:nvPr/>
        </p:nvSpPr>
        <p:spPr>
          <a:xfrm>
            <a:off x="395288" y="1196975"/>
            <a:ext cx="8458200" cy="0"/>
          </a:xfrm>
          <a:prstGeom prst="line">
            <a:avLst/>
          </a:prstGeom>
          <a:ln w="9525" cap="flat" cmpd="sng">
            <a:solidFill>
              <a:srgbClr val="00FF00"/>
            </a:solidFill>
            <a:prstDash val="solid"/>
            <a:round/>
            <a:headEnd type="none" w="med" len="med"/>
            <a:tailEnd type="none" w="med" len="med"/>
          </a:ln>
        </p:spPr>
      </p:sp>
      <p:sp>
        <p:nvSpPr>
          <p:cNvPr id="14340" name="Line 5"/>
          <p:cNvSpPr/>
          <p:nvPr/>
        </p:nvSpPr>
        <p:spPr>
          <a:xfrm>
            <a:off x="250825" y="1700213"/>
            <a:ext cx="8458200" cy="0"/>
          </a:xfrm>
          <a:prstGeom prst="line">
            <a:avLst/>
          </a:prstGeom>
          <a:ln w="9525" cap="flat" cmpd="sng">
            <a:solidFill>
              <a:srgbClr val="00FF00"/>
            </a:solidFill>
            <a:prstDash val="solid"/>
            <a:round/>
            <a:headEnd type="none" w="med" len="med"/>
            <a:tailEnd type="none" w="med" len="med"/>
          </a:ln>
        </p:spPr>
      </p:sp>
      <p:sp>
        <p:nvSpPr>
          <p:cNvPr id="14341" name="Line 6"/>
          <p:cNvSpPr/>
          <p:nvPr/>
        </p:nvSpPr>
        <p:spPr>
          <a:xfrm>
            <a:off x="304800" y="5943600"/>
            <a:ext cx="8458200" cy="0"/>
          </a:xfrm>
          <a:prstGeom prst="line">
            <a:avLst/>
          </a:prstGeom>
          <a:ln w="9525" cap="flat" cmpd="sng">
            <a:solidFill>
              <a:srgbClr val="00FF00"/>
            </a:solidFill>
            <a:prstDash val="solid"/>
            <a:round/>
            <a:headEnd type="none" w="med" len="med"/>
            <a:tailEnd type="none" w="med" len="me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
          <p:cNvSpPr>
            <a:spLocks noGrp="1"/>
          </p:cNvSpPr>
          <p:nvPr>
            <p:ph type="title"/>
          </p:nvPr>
        </p:nvSpPr>
        <p:spPr>
          <a:ln/>
        </p:spPr>
        <p:txBody>
          <a:bodyPr lIns="450000" rIns="450000" anchor="ctr"/>
          <a:p>
            <a:endParaRPr lang="zh-CN" altLang="en-US"/>
          </a:p>
        </p:txBody>
      </p:sp>
      <p:sp>
        <p:nvSpPr>
          <p:cNvPr id="15362" name="右箭头 3"/>
          <p:cNvSpPr/>
          <p:nvPr/>
        </p:nvSpPr>
        <p:spPr>
          <a:xfrm>
            <a:off x="371475" y="3068638"/>
            <a:ext cx="8415338" cy="720725"/>
          </a:xfrm>
          <a:prstGeom prst="rightArrow">
            <a:avLst>
              <a:gd name="adj1" fmla="val 50000"/>
              <a:gd name="adj2" fmla="val 49732"/>
            </a:avLst>
          </a:prstGeom>
          <a:solidFill>
            <a:schemeClr val="accent1"/>
          </a:solidFill>
          <a:ln w="9525" cap="flat" cmpd="sng">
            <a:solidFill>
              <a:schemeClr val="tx1"/>
            </a:solidFill>
            <a:prstDash val="solid"/>
            <a:round/>
            <a:headEnd type="none" w="med" len="med"/>
            <a:tailEnd type="none" w="med" len="med"/>
          </a:ln>
        </p:spPr>
        <p:txBody>
          <a:bodyPr wrap="none" lIns="91440" tIns="45720" rIns="91440" bIns="45720" anchor="ctr"/>
          <a:p>
            <a:pPr latinLnBrk="1">
              <a:buSzTx/>
            </a:pPr>
            <a:endParaRPr lang="zh-CN" altLang="en-US">
              <a:latin typeface="Arial" panose="020B0604020202020204" pitchFamily="34" charset="0"/>
              <a:ea typeface="HY견고딕" pitchFamily="18" charset="-127"/>
            </a:endParaRPr>
          </a:p>
        </p:txBody>
      </p:sp>
      <p:cxnSp>
        <p:nvCxnSpPr>
          <p:cNvPr id="15363" name="直接连接符 4"/>
          <p:cNvCxnSpPr/>
          <p:nvPr/>
        </p:nvCxnSpPr>
        <p:spPr>
          <a:xfrm flipH="1">
            <a:off x="2843213" y="1511300"/>
            <a:ext cx="26987" cy="3789363"/>
          </a:xfrm>
          <a:prstGeom prst="line">
            <a:avLst/>
          </a:prstGeom>
          <a:ln w="9525" cap="flat" cmpd="sng">
            <a:solidFill>
              <a:schemeClr val="tx1"/>
            </a:solidFill>
            <a:prstDash val="solid"/>
            <a:round/>
            <a:headEnd type="none" w="med" len="med"/>
            <a:tailEnd type="none" w="med" len="med"/>
          </a:ln>
        </p:spPr>
      </p:cxnSp>
      <p:cxnSp>
        <p:nvCxnSpPr>
          <p:cNvPr id="15364" name="直接连接符 5"/>
          <p:cNvCxnSpPr/>
          <p:nvPr/>
        </p:nvCxnSpPr>
        <p:spPr>
          <a:xfrm>
            <a:off x="6127750" y="1581150"/>
            <a:ext cx="28575" cy="3719513"/>
          </a:xfrm>
          <a:prstGeom prst="line">
            <a:avLst/>
          </a:prstGeom>
          <a:ln w="9525" cap="flat" cmpd="sng">
            <a:solidFill>
              <a:schemeClr val="tx1"/>
            </a:solidFill>
            <a:prstDash val="solid"/>
            <a:round/>
            <a:headEnd type="none" w="med" len="med"/>
            <a:tailEnd type="none" w="med" len="med"/>
          </a:ln>
        </p:spPr>
      </p:cxnSp>
      <p:sp>
        <p:nvSpPr>
          <p:cNvPr id="15365" name="文本框 6"/>
          <p:cNvSpPr txBox="1"/>
          <p:nvPr/>
        </p:nvSpPr>
        <p:spPr>
          <a:xfrm>
            <a:off x="371475" y="1711325"/>
            <a:ext cx="2322513" cy="460375"/>
          </a:xfrm>
          <a:prstGeom prst="rect">
            <a:avLst/>
          </a:prstGeom>
          <a:noFill/>
          <a:ln w="9525">
            <a:noFill/>
          </a:ln>
        </p:spPr>
        <p:txBody>
          <a:bodyPr wrap="none" anchor="t">
            <a:spAutoFit/>
          </a:bodyPr>
          <a:p>
            <a:r>
              <a:rPr lang="zh-CN" altLang="en-US">
                <a:latin typeface="Arial" panose="020B0604020202020204" pitchFamily="34" charset="0"/>
                <a:ea typeface="HY견고딕" pitchFamily="18" charset="-127"/>
              </a:rPr>
              <a:t>未发生癌的阶段</a:t>
            </a:r>
            <a:endParaRPr lang="zh-CN" altLang="en-US">
              <a:latin typeface="Arial" panose="020B0604020202020204" pitchFamily="34" charset="0"/>
              <a:ea typeface="HY견고딕" pitchFamily="18" charset="-127"/>
            </a:endParaRPr>
          </a:p>
        </p:txBody>
      </p:sp>
      <p:sp>
        <p:nvSpPr>
          <p:cNvPr id="15366" name="文本框 7"/>
          <p:cNvSpPr txBox="1"/>
          <p:nvPr/>
        </p:nvSpPr>
        <p:spPr>
          <a:xfrm>
            <a:off x="2870200" y="1711325"/>
            <a:ext cx="3238500" cy="460375"/>
          </a:xfrm>
          <a:prstGeom prst="rect">
            <a:avLst/>
          </a:prstGeom>
          <a:noFill/>
          <a:ln w="9525">
            <a:noFill/>
          </a:ln>
        </p:spPr>
        <p:txBody>
          <a:bodyPr wrap="none" anchor="t">
            <a:spAutoFit/>
          </a:bodyPr>
          <a:p>
            <a:r>
              <a:rPr lang="zh-CN" altLang="en-US">
                <a:latin typeface="Arial" panose="020B0604020202020204" pitchFamily="34" charset="0"/>
                <a:ea typeface="HY견고딕" pitchFamily="18" charset="-127"/>
              </a:rPr>
              <a:t>癌症的初诊及处治阶段</a:t>
            </a:r>
            <a:endParaRPr lang="zh-CN" altLang="en-US">
              <a:latin typeface="Arial" panose="020B0604020202020204" pitchFamily="34" charset="0"/>
              <a:ea typeface="HY견고딕" pitchFamily="18" charset="-127"/>
            </a:endParaRPr>
          </a:p>
        </p:txBody>
      </p:sp>
      <p:sp>
        <p:nvSpPr>
          <p:cNvPr id="15367" name="文本框 8"/>
          <p:cNvSpPr txBox="1"/>
          <p:nvPr/>
        </p:nvSpPr>
        <p:spPr>
          <a:xfrm>
            <a:off x="6108700" y="1711325"/>
            <a:ext cx="2933700" cy="460375"/>
          </a:xfrm>
          <a:prstGeom prst="rect">
            <a:avLst/>
          </a:prstGeom>
          <a:noFill/>
          <a:ln w="9525">
            <a:noFill/>
          </a:ln>
        </p:spPr>
        <p:txBody>
          <a:bodyPr wrap="none" anchor="t">
            <a:spAutoFit/>
          </a:bodyPr>
          <a:p>
            <a:r>
              <a:rPr lang="zh-CN" altLang="en-US">
                <a:latin typeface="Arial" panose="020B0604020202020204" pitchFamily="34" charset="0"/>
                <a:ea typeface="HY견고딕" pitchFamily="18" charset="-127"/>
              </a:rPr>
              <a:t>癌症进入晚期的阶段</a:t>
            </a:r>
            <a:endParaRPr lang="zh-CN" altLang="en-US">
              <a:latin typeface="Arial" panose="020B0604020202020204" pitchFamily="34" charset="0"/>
              <a:ea typeface="HY견고딕" pitchFamily="18" charset="-127"/>
            </a:endParaRPr>
          </a:p>
        </p:txBody>
      </p:sp>
      <p:sp>
        <p:nvSpPr>
          <p:cNvPr id="15368" name="文本框 9"/>
          <p:cNvSpPr txBox="1"/>
          <p:nvPr/>
        </p:nvSpPr>
        <p:spPr>
          <a:xfrm>
            <a:off x="679450" y="2390775"/>
            <a:ext cx="1706563" cy="460375"/>
          </a:xfrm>
          <a:prstGeom prst="rect">
            <a:avLst/>
          </a:prstGeom>
          <a:noFill/>
          <a:ln w="9525">
            <a:noFill/>
          </a:ln>
        </p:spPr>
        <p:txBody>
          <a:bodyPr wrap="none" anchor="t">
            <a:spAutoFit/>
          </a:bodyPr>
          <a:p>
            <a:r>
              <a:rPr lang="zh-CN" altLang="en-US" dirty="0">
                <a:solidFill>
                  <a:srgbClr val="FF0000"/>
                </a:solidFill>
                <a:latin typeface="微软雅黑" panose="020B0503020204020204" pitchFamily="34" charset="-122"/>
                <a:ea typeface="微软雅黑" panose="020B0503020204020204" pitchFamily="34" charset="-122"/>
              </a:rPr>
              <a:t>防患于未然</a:t>
            </a:r>
            <a:endParaRPr lang="zh-CN" altLang="en-US">
              <a:latin typeface="Arial" panose="020B0604020202020204" pitchFamily="34" charset="0"/>
              <a:ea typeface="HY견고딕" pitchFamily="18" charset="-127"/>
            </a:endParaRPr>
          </a:p>
        </p:txBody>
      </p:sp>
      <p:sp>
        <p:nvSpPr>
          <p:cNvPr id="15369" name="文本框 10"/>
          <p:cNvSpPr txBox="1"/>
          <p:nvPr/>
        </p:nvSpPr>
        <p:spPr>
          <a:xfrm>
            <a:off x="3717925" y="2390775"/>
            <a:ext cx="1708150" cy="460375"/>
          </a:xfrm>
          <a:prstGeom prst="rect">
            <a:avLst/>
          </a:prstGeom>
          <a:noFill/>
          <a:ln w="9525">
            <a:noFill/>
          </a:ln>
        </p:spPr>
        <p:txBody>
          <a:bodyPr wrap="none" anchor="t">
            <a:spAutoFit/>
          </a:bodyPr>
          <a:p>
            <a:r>
              <a:rPr lang="zh-CN" altLang="en-US" dirty="0">
                <a:solidFill>
                  <a:srgbClr val="FF0000"/>
                </a:solidFill>
                <a:latin typeface="微软雅黑" panose="020B0503020204020204" pitchFamily="34" charset="-122"/>
                <a:ea typeface="微软雅黑" panose="020B0503020204020204" pitchFamily="34" charset="-122"/>
                <a:sym typeface="华文新魏" panose="02010800040101010101" pitchFamily="2" charset="-122"/>
              </a:rPr>
              <a:t>防患于开端</a:t>
            </a:r>
            <a:endParaRPr lang="zh-CN" altLang="en-US" dirty="0">
              <a:solidFill>
                <a:srgbClr val="FF0000"/>
              </a:solidFill>
              <a:latin typeface="微软雅黑" panose="020B0503020204020204" pitchFamily="34" charset="-122"/>
              <a:ea typeface="微软雅黑" panose="020B0503020204020204" pitchFamily="34" charset="-122"/>
              <a:sym typeface="华文新魏" panose="02010800040101010101" pitchFamily="2" charset="-122"/>
            </a:endParaRPr>
          </a:p>
        </p:txBody>
      </p:sp>
      <p:sp>
        <p:nvSpPr>
          <p:cNvPr id="15370" name="文本框 11"/>
          <p:cNvSpPr txBox="1"/>
          <p:nvPr/>
        </p:nvSpPr>
        <p:spPr>
          <a:xfrm>
            <a:off x="6426200" y="2238375"/>
            <a:ext cx="2300288" cy="830263"/>
          </a:xfrm>
          <a:prstGeom prst="rect">
            <a:avLst/>
          </a:prstGeom>
          <a:noFill/>
          <a:ln w="9525">
            <a:noFill/>
          </a:ln>
        </p:spPr>
        <p:txBody>
          <a:bodyPr wrap="square" anchor="t">
            <a:spAutoFit/>
          </a:bodyPr>
          <a:p>
            <a:r>
              <a:rPr lang="zh-CN" altLang="en-US" dirty="0">
                <a:solidFill>
                  <a:srgbClr val="FF0000"/>
                </a:solidFill>
                <a:latin typeface="微软雅黑" panose="020B0503020204020204" pitchFamily="34" charset="-122"/>
                <a:ea typeface="微软雅黑" panose="020B0503020204020204" pitchFamily="34" charset="-122"/>
              </a:rPr>
              <a:t>防范疾病及症状恶化进展</a:t>
            </a:r>
            <a:endParaRPr lang="zh-CN" altLang="en-US">
              <a:latin typeface="Arial" panose="020B0604020202020204" pitchFamily="34" charset="0"/>
              <a:ea typeface="HY견고딕" pitchFamily="18" charset="-127"/>
            </a:endParaRPr>
          </a:p>
        </p:txBody>
      </p:sp>
      <p:sp>
        <p:nvSpPr>
          <p:cNvPr id="15371" name="文本框 12"/>
          <p:cNvSpPr txBox="1"/>
          <p:nvPr/>
        </p:nvSpPr>
        <p:spPr>
          <a:xfrm>
            <a:off x="893763" y="4089400"/>
            <a:ext cx="1401762" cy="460375"/>
          </a:xfrm>
          <a:prstGeom prst="rect">
            <a:avLst/>
          </a:prstGeom>
          <a:noFill/>
          <a:ln w="9525">
            <a:noFill/>
          </a:ln>
        </p:spPr>
        <p:txBody>
          <a:bodyPr wrap="none" anchor="t">
            <a:spAutoFit/>
          </a:bodyPr>
          <a:p>
            <a:r>
              <a:rPr lang="zh-CN" altLang="en-US" dirty="0">
                <a:solidFill>
                  <a:srgbClr val="FF0000"/>
                </a:solidFill>
                <a:latin typeface="微软雅黑" panose="020B0503020204020204" pitchFamily="34" charset="-122"/>
                <a:ea typeface="微软雅黑" panose="020B0503020204020204" pitchFamily="34" charset="-122"/>
                <a:sym typeface="华文新魏" panose="02010800040101010101" pitchFamily="2" charset="-122"/>
              </a:rPr>
              <a:t>一级预防</a:t>
            </a:r>
            <a:endParaRPr lang="zh-CN" altLang="en-US" dirty="0">
              <a:solidFill>
                <a:srgbClr val="FF0000"/>
              </a:solidFill>
              <a:latin typeface="微软雅黑" panose="020B0503020204020204" pitchFamily="34" charset="-122"/>
              <a:ea typeface="微软雅黑" panose="020B0503020204020204" pitchFamily="34" charset="-122"/>
              <a:sym typeface="华文新魏" panose="02010800040101010101" pitchFamily="2" charset="-122"/>
            </a:endParaRPr>
          </a:p>
        </p:txBody>
      </p:sp>
      <p:sp>
        <p:nvSpPr>
          <p:cNvPr id="15372" name="文本框 13"/>
          <p:cNvSpPr txBox="1"/>
          <p:nvPr/>
        </p:nvSpPr>
        <p:spPr>
          <a:xfrm>
            <a:off x="3787775" y="4089400"/>
            <a:ext cx="1403350" cy="460375"/>
          </a:xfrm>
          <a:prstGeom prst="rect">
            <a:avLst/>
          </a:prstGeom>
          <a:noFill/>
          <a:ln w="9525">
            <a:noFill/>
          </a:ln>
        </p:spPr>
        <p:txBody>
          <a:bodyPr wrap="none" anchor="t">
            <a:spAutoFit/>
          </a:bodyPr>
          <a:p>
            <a:r>
              <a:rPr lang="zh-CN" altLang="en-US" dirty="0">
                <a:solidFill>
                  <a:srgbClr val="FF0000"/>
                </a:solidFill>
                <a:latin typeface="微软雅黑" panose="020B0503020204020204" pitchFamily="34" charset="-122"/>
                <a:ea typeface="微软雅黑" panose="020B0503020204020204" pitchFamily="34" charset="-122"/>
                <a:sym typeface="华文新魏" panose="02010800040101010101" pitchFamily="2" charset="-122"/>
              </a:rPr>
              <a:t>二级预防</a:t>
            </a:r>
            <a:endParaRPr lang="zh-CN" altLang="en-US" dirty="0">
              <a:solidFill>
                <a:srgbClr val="FF0000"/>
              </a:solidFill>
              <a:latin typeface="微软雅黑" panose="020B0503020204020204" pitchFamily="34" charset="-122"/>
              <a:ea typeface="微软雅黑" panose="020B0503020204020204" pitchFamily="34" charset="-122"/>
              <a:sym typeface="华文新魏" panose="02010800040101010101" pitchFamily="2" charset="-122"/>
            </a:endParaRPr>
          </a:p>
        </p:txBody>
      </p:sp>
      <p:sp>
        <p:nvSpPr>
          <p:cNvPr id="15373" name="文本框 14"/>
          <p:cNvSpPr txBox="1"/>
          <p:nvPr/>
        </p:nvSpPr>
        <p:spPr>
          <a:xfrm>
            <a:off x="6804025" y="4089400"/>
            <a:ext cx="1403350" cy="460375"/>
          </a:xfrm>
          <a:prstGeom prst="rect">
            <a:avLst/>
          </a:prstGeom>
          <a:noFill/>
          <a:ln w="9525">
            <a:noFill/>
          </a:ln>
        </p:spPr>
        <p:txBody>
          <a:bodyPr wrap="none" anchor="t">
            <a:spAutoFit/>
          </a:bodyPr>
          <a:p>
            <a:r>
              <a:rPr lang="zh-CN" altLang="en-US" dirty="0">
                <a:solidFill>
                  <a:srgbClr val="FF0000"/>
                </a:solidFill>
                <a:latin typeface="微软雅黑" panose="020B0503020204020204" pitchFamily="34" charset="-122"/>
                <a:ea typeface="微软雅黑" panose="020B0503020204020204" pitchFamily="34" charset="-122"/>
                <a:sym typeface="华文新魏" panose="02010800040101010101" pitchFamily="2" charset="-122"/>
              </a:rPr>
              <a:t>三级预防</a:t>
            </a:r>
            <a:endParaRPr lang="zh-CN" altLang="en-US" dirty="0">
              <a:solidFill>
                <a:srgbClr val="FF0000"/>
              </a:solidFill>
              <a:latin typeface="微软雅黑" panose="020B0503020204020204" pitchFamily="34" charset="-122"/>
              <a:ea typeface="微软雅黑" panose="020B0503020204020204" pitchFamily="34" charset="-122"/>
              <a:sym typeface="华文新魏" panose="0201080004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Picture 4" descr="j0186108"/>
          <p:cNvPicPr>
            <a:picLocks noChangeAspect="1"/>
          </p:cNvPicPr>
          <p:nvPr/>
        </p:nvPicPr>
        <p:blipFill>
          <a:blip r:embed="rId1"/>
          <a:stretch>
            <a:fillRect/>
          </a:stretch>
        </p:blipFill>
        <p:spPr>
          <a:xfrm>
            <a:off x="7913688" y="4652963"/>
            <a:ext cx="1230312" cy="1838325"/>
          </a:xfrm>
          <a:prstGeom prst="rect">
            <a:avLst/>
          </a:prstGeom>
          <a:noFill/>
          <a:ln w="9525">
            <a:noFill/>
          </a:ln>
        </p:spPr>
      </p:pic>
      <p:sp>
        <p:nvSpPr>
          <p:cNvPr id="16386" name="标题 2"/>
          <p:cNvSpPr>
            <a:spLocks noGrp="1"/>
          </p:cNvSpPr>
          <p:nvPr>
            <p:ph type="title"/>
          </p:nvPr>
        </p:nvSpPr>
        <p:spPr>
          <a:xfrm>
            <a:off x="0" y="0"/>
            <a:ext cx="9512300" cy="908050"/>
          </a:xfrm>
          <a:ln/>
        </p:spPr>
        <p:txBody>
          <a:bodyPr lIns="450000" rIns="450000" anchor="ctr"/>
          <a:p>
            <a:r>
              <a:rPr lang="zh-CN" altLang="en-US" sz="3200"/>
              <a:t>一：癌前病变之前的预防</a:t>
            </a:r>
            <a:r>
              <a:rPr lang="en-US" altLang="zh-CN" sz="3200"/>
              <a:t>——</a:t>
            </a:r>
            <a:r>
              <a:rPr lang="zh-CN" altLang="en-US" sz="3200"/>
              <a:t>宫颈癌疫苗</a:t>
            </a:r>
            <a:endParaRPr lang="zh-CN" altLang="en-US" sz="3200"/>
          </a:p>
        </p:txBody>
      </p:sp>
      <p:pic>
        <p:nvPicPr>
          <p:cNvPr id="16387" name="图片 3" descr="111"/>
          <p:cNvPicPr>
            <a:picLocks noChangeAspect="1"/>
          </p:cNvPicPr>
          <p:nvPr/>
        </p:nvPicPr>
        <p:blipFill>
          <a:blip r:embed="rId2"/>
          <a:stretch>
            <a:fillRect/>
          </a:stretch>
        </p:blipFill>
        <p:spPr>
          <a:xfrm>
            <a:off x="125413" y="908050"/>
            <a:ext cx="4246562" cy="2936875"/>
          </a:xfrm>
          <a:prstGeom prst="rect">
            <a:avLst/>
          </a:prstGeom>
          <a:noFill/>
          <a:ln w="9525">
            <a:noFill/>
          </a:ln>
        </p:spPr>
      </p:pic>
      <p:sp>
        <p:nvSpPr>
          <p:cNvPr id="16388" name="文本框 4"/>
          <p:cNvSpPr txBox="1"/>
          <p:nvPr/>
        </p:nvSpPr>
        <p:spPr>
          <a:xfrm>
            <a:off x="4546600" y="1546225"/>
            <a:ext cx="4022725" cy="1198563"/>
          </a:xfrm>
          <a:prstGeom prst="rect">
            <a:avLst/>
          </a:prstGeom>
          <a:noFill/>
          <a:ln w="9525">
            <a:noFill/>
          </a:ln>
        </p:spPr>
        <p:txBody>
          <a:bodyPr wrap="square" anchor="t">
            <a:spAutoFit/>
          </a:bodyPr>
          <a:p>
            <a:r>
              <a:rPr lang="en-US" altLang="zh-CN">
                <a:latin typeface="Arial" panose="020B0604020202020204" pitchFamily="34" charset="0"/>
                <a:ea typeface="HY견고딕" pitchFamily="18" charset="-127"/>
              </a:rPr>
              <a:t>4</a:t>
            </a:r>
            <a:r>
              <a:rPr lang="zh-CN" altLang="en-US">
                <a:latin typeface="Arial" panose="020B0604020202020204" pitchFamily="34" charset="0"/>
                <a:ea typeface="HY견고딕" pitchFamily="18" charset="-127"/>
              </a:rPr>
              <a:t>价疫苗相对安慰剂，降低</a:t>
            </a:r>
            <a:r>
              <a:rPr lang="en-US" altLang="zh-CN">
                <a:latin typeface="Arial" panose="020B0604020202020204" pitchFamily="34" charset="0"/>
                <a:ea typeface="HY견고딕" pitchFamily="18" charset="-127"/>
              </a:rPr>
              <a:t>HPV6/11/16/18</a:t>
            </a:r>
            <a:r>
              <a:rPr lang="zh-CN" altLang="en-US">
                <a:latin typeface="Arial" panose="020B0604020202020204" pitchFamily="34" charset="0"/>
                <a:ea typeface="HY견고딕" pitchFamily="18" charset="-127"/>
              </a:rPr>
              <a:t>相关癌前病变发生率</a:t>
            </a:r>
            <a:r>
              <a:rPr lang="en-US" altLang="zh-CN">
                <a:latin typeface="Arial" panose="020B0604020202020204" pitchFamily="34" charset="0"/>
                <a:ea typeface="HY견고딕" pitchFamily="18" charset="-127"/>
              </a:rPr>
              <a:t>47%</a:t>
            </a:r>
            <a:endParaRPr lang="zh-CN" altLang="en-US">
              <a:latin typeface="Arial" panose="020B0604020202020204" pitchFamily="34" charset="0"/>
              <a:ea typeface="宋体" panose="02010600030101010101" pitchFamily="2" charset="-122"/>
            </a:endParaRPr>
          </a:p>
        </p:txBody>
      </p:sp>
      <p:pic>
        <p:nvPicPr>
          <p:cNvPr id="16389" name="图片 5" descr="1112"/>
          <p:cNvPicPr>
            <a:picLocks noChangeAspect="1"/>
          </p:cNvPicPr>
          <p:nvPr/>
        </p:nvPicPr>
        <p:blipFill>
          <a:blip r:embed="rId3"/>
          <a:stretch>
            <a:fillRect/>
          </a:stretch>
        </p:blipFill>
        <p:spPr>
          <a:xfrm>
            <a:off x="4525963" y="3627438"/>
            <a:ext cx="4508500" cy="3135312"/>
          </a:xfrm>
          <a:prstGeom prst="rect">
            <a:avLst/>
          </a:prstGeom>
          <a:noFill/>
          <a:ln w="9525">
            <a:noFill/>
          </a:ln>
        </p:spPr>
      </p:pic>
      <p:sp>
        <p:nvSpPr>
          <p:cNvPr id="16390" name="文本框 6"/>
          <p:cNvSpPr txBox="1"/>
          <p:nvPr/>
        </p:nvSpPr>
        <p:spPr>
          <a:xfrm>
            <a:off x="350838" y="4410075"/>
            <a:ext cx="4021137" cy="1568450"/>
          </a:xfrm>
          <a:prstGeom prst="rect">
            <a:avLst/>
          </a:prstGeom>
          <a:noFill/>
          <a:ln w="9525">
            <a:noFill/>
          </a:ln>
        </p:spPr>
        <p:txBody>
          <a:bodyPr wrap="square" anchor="t">
            <a:spAutoFit/>
          </a:bodyPr>
          <a:p>
            <a:r>
              <a:rPr lang="en-US" altLang="zh-CN">
                <a:latin typeface="Arial" panose="020B0604020202020204" pitchFamily="34" charset="0"/>
                <a:ea typeface="HY견고딕" pitchFamily="18" charset="-127"/>
              </a:rPr>
              <a:t>9</a:t>
            </a:r>
            <a:r>
              <a:rPr lang="zh-CN" altLang="en-US">
                <a:latin typeface="Arial" panose="020B0604020202020204" pitchFamily="34" charset="0"/>
                <a:ea typeface="HY견고딕" pitchFamily="18" charset="-127"/>
              </a:rPr>
              <a:t>价疫苗相对</a:t>
            </a:r>
            <a:r>
              <a:rPr lang="en-US" altLang="zh-CN">
                <a:latin typeface="Arial" panose="020B0604020202020204" pitchFamily="34" charset="0"/>
                <a:ea typeface="HY견고딕" pitchFamily="18" charset="-127"/>
              </a:rPr>
              <a:t>4</a:t>
            </a:r>
            <a:r>
              <a:rPr lang="zh-CN" altLang="en-US">
                <a:latin typeface="Arial" panose="020B0604020202020204" pitchFamily="34" charset="0"/>
                <a:ea typeface="HY견고딕" pitchFamily="18" charset="-127"/>
              </a:rPr>
              <a:t>价疫苗进一步降低 </a:t>
            </a:r>
            <a:r>
              <a:rPr lang="en-US" altLang="zh-CN">
                <a:latin typeface="Arial" panose="020B0604020202020204" pitchFamily="34" charset="0"/>
                <a:ea typeface="HY견고딕" pitchFamily="18" charset="-127"/>
              </a:rPr>
              <a:t>HPV</a:t>
            </a:r>
            <a:r>
              <a:rPr lang="zh-CN" altLang="en-US">
                <a:latin typeface="Arial" panose="020B0604020202020204" pitchFamily="34" charset="0"/>
                <a:ea typeface="HY견고딕" pitchFamily="18" charset="-127"/>
              </a:rPr>
              <a:t>31, 33, 45, 52, 和58导致的癌前病变发生率和患癌概率。</a:t>
            </a:r>
            <a:endParaRPr lang="zh-CN" altLang="en-US">
              <a:latin typeface="Arial" panose="020B0604020202020204" pitchFamily="34" charset="0"/>
              <a:ea typeface="HY견고딕" pitchFamily="18" charset="-127"/>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Picture 4" descr="j0186108"/>
          <p:cNvPicPr>
            <a:picLocks noChangeAspect="1"/>
          </p:cNvPicPr>
          <p:nvPr>
            <p:custDataLst>
              <p:tags r:id="rId1"/>
            </p:custDataLst>
          </p:nvPr>
        </p:nvPicPr>
        <p:blipFill>
          <a:blip r:embed="rId2"/>
          <a:stretch>
            <a:fillRect/>
          </a:stretch>
        </p:blipFill>
        <p:spPr>
          <a:xfrm>
            <a:off x="7913688" y="4652963"/>
            <a:ext cx="1230312" cy="1838325"/>
          </a:xfrm>
          <a:prstGeom prst="rect">
            <a:avLst/>
          </a:prstGeom>
          <a:noFill/>
          <a:ln w="9525">
            <a:noFill/>
          </a:ln>
        </p:spPr>
      </p:pic>
      <p:sp>
        <p:nvSpPr>
          <p:cNvPr id="17410" name="内容占位符 1"/>
          <p:cNvSpPr>
            <a:spLocks noGrp="1"/>
          </p:cNvSpPr>
          <p:nvPr>
            <p:ph idx="1"/>
          </p:nvPr>
        </p:nvSpPr>
        <p:spPr>
          <a:xfrm>
            <a:off x="714375" y="5008563"/>
            <a:ext cx="7327900" cy="4424362"/>
          </a:xfrm>
          <a:ln/>
        </p:spPr>
        <p:txBody>
          <a:bodyPr anchor="t"/>
          <a:p>
            <a:r>
              <a:rPr lang="zh-CN" altLang="en-US"/>
              <a:t>暂停前列腺癌</a:t>
            </a:r>
            <a:r>
              <a:rPr lang="en-US" altLang="zh-CN"/>
              <a:t>PSA</a:t>
            </a:r>
            <a:r>
              <a:rPr lang="zh-CN" altLang="en-US"/>
              <a:t>筛查后，初诊即转移的前列腺癌发生风险上升近一倍</a:t>
            </a:r>
            <a:endParaRPr lang="zh-CN" altLang="en-US"/>
          </a:p>
        </p:txBody>
      </p:sp>
      <p:sp>
        <p:nvSpPr>
          <p:cNvPr id="17411" name="标题 2"/>
          <p:cNvSpPr>
            <a:spLocks noGrp="1"/>
          </p:cNvSpPr>
          <p:nvPr>
            <p:ph type="title"/>
          </p:nvPr>
        </p:nvSpPr>
        <p:spPr>
          <a:xfrm>
            <a:off x="-196850" y="0"/>
            <a:ext cx="10063163" cy="908050"/>
          </a:xfrm>
          <a:ln/>
        </p:spPr>
        <p:txBody>
          <a:bodyPr lIns="450000" rIns="450000" anchor="ctr"/>
          <a:p>
            <a:r>
              <a:rPr lang="zh-CN" altLang="en-US" sz="3200"/>
              <a:t>二：筛查对于高危疾病的预防</a:t>
            </a:r>
            <a:r>
              <a:rPr lang="en-US" altLang="zh-CN" sz="3200"/>
              <a:t>——</a:t>
            </a:r>
            <a:r>
              <a:rPr lang="zh-CN" altLang="en-US" sz="3200"/>
              <a:t>前列腺癌筛查</a:t>
            </a:r>
            <a:endParaRPr lang="zh-CN" altLang="en-US" sz="3200"/>
          </a:p>
        </p:txBody>
      </p:sp>
      <p:pic>
        <p:nvPicPr>
          <p:cNvPr id="17412" name="图片 4" descr="13112"/>
          <p:cNvPicPr>
            <a:picLocks noChangeAspect="1"/>
          </p:cNvPicPr>
          <p:nvPr>
            <p:custDataLst>
              <p:tags r:id="rId3"/>
            </p:custDataLst>
          </p:nvPr>
        </p:nvPicPr>
        <p:blipFill>
          <a:blip r:embed="rId4"/>
          <a:stretch>
            <a:fillRect/>
          </a:stretch>
        </p:blipFill>
        <p:spPr>
          <a:xfrm>
            <a:off x="1401763" y="819150"/>
            <a:ext cx="6237287" cy="4189413"/>
          </a:xfrm>
          <a:prstGeom prst="rect">
            <a:avLst/>
          </a:prstGeom>
          <a:noFill/>
          <a:ln w="9525">
            <a:noFill/>
          </a:ln>
        </p:spPr>
      </p:pic>
    </p:spTree>
  </p:cSld>
  <p:clrMapOvr>
    <a:masterClrMapping/>
  </p:clrMapOvr>
  <p:transition/>
</p:sld>
</file>

<file path=ppt/tags/tag1.xml><?xml version="1.0" encoding="utf-8"?>
<p:tagLst xmlns:p="http://schemas.openxmlformats.org/presentationml/2006/main">
  <p:tag name="KSO_WM_UNIT_PLACING_PICTURE_USER_VIEWPORT" val="{&quot;height&quot;:2895,&quot;width&quot;:1937.4992125984252}"/>
</p:tagLst>
</file>

<file path=ppt/tags/tag2.xml><?xml version="1.0" encoding="utf-8"?>
<p:tagLst xmlns:p="http://schemas.openxmlformats.org/presentationml/2006/main">
  <p:tag name="KSO_WM_UNIT_PLACING_PICTURE_USER_VIEWPORT" val="{&quot;height&quot;:10640,&quot;width&quot;:15840}"/>
</p:tagLst>
</file>

<file path=ppt/theme/theme1.xml><?xml version="1.0" encoding="utf-8"?>
<a:theme xmlns:a="http://schemas.openxmlformats.org/drawingml/2006/main" name="1_기본 디자인">
  <a:themeElements>
    <a:clrScheme name="1_기본 디자인 1">
      <a:dk1>
        <a:srgbClr val="000000"/>
      </a:dk1>
      <a:lt1>
        <a:srgbClr val="003399"/>
      </a:lt1>
      <a:dk2>
        <a:srgbClr val="000066"/>
      </a:dk2>
      <a:lt2>
        <a:srgbClr val="000000"/>
      </a:lt2>
      <a:accent1>
        <a:srgbClr val="66CCFF"/>
      </a:accent1>
      <a:accent2>
        <a:srgbClr val="0066FF"/>
      </a:accent2>
      <a:accent3>
        <a:srgbClr val="AAADCA"/>
      </a:accent3>
      <a:accent4>
        <a:srgbClr val="000000"/>
      </a:accent4>
      <a:accent5>
        <a:srgbClr val="B8E2FF"/>
      </a:accent5>
      <a:accent6>
        <a:srgbClr val="005CE7"/>
      </a:accent6>
      <a:hlink>
        <a:srgbClr val="9966FF"/>
      </a:hlink>
      <a:folHlink>
        <a:srgbClr val="FFCC00"/>
      </a:folHlink>
    </a:clrScheme>
    <a:fontScheme name="1_기본 디자인">
      <a:majorFont>
        <a:latin typeface="楷体_GB2312"/>
        <a:ea typeface="楷体_GB2312"/>
        <a:cs typeface=""/>
      </a:majorFont>
      <a:minorFont>
        <a:latin typeface="华文新魏"/>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1"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Arial" panose="020B0604020202020204" pitchFamily="34" charset="0"/>
            <a:ea typeface="HY견고딕" pitchFamily="18"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1"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Arial" panose="020B0604020202020204" pitchFamily="34" charset="0"/>
            <a:ea typeface="HY견고딕" pitchFamily="18" charset="-127"/>
          </a:defRPr>
        </a:defPPr>
      </a:lstStyle>
    </a:lnDef>
  </a:objectDefaults>
  <a:extraClrSchemeLst>
    <a:extraClrScheme>
      <a:clrScheme name="1_기본 디자인 1">
        <a:dk1>
          <a:srgbClr val="000000"/>
        </a:dk1>
        <a:lt1>
          <a:srgbClr val="003399"/>
        </a:lt1>
        <a:dk2>
          <a:srgbClr val="000066"/>
        </a:dk2>
        <a:lt2>
          <a:srgbClr val="000000"/>
        </a:lt2>
        <a:accent1>
          <a:srgbClr val="66CCFF"/>
        </a:accent1>
        <a:accent2>
          <a:srgbClr val="0066FF"/>
        </a:accent2>
        <a:accent3>
          <a:srgbClr val="AAADCA"/>
        </a:accent3>
        <a:accent4>
          <a:srgbClr val="000000"/>
        </a:accent4>
        <a:accent5>
          <a:srgbClr val="B8E2FF"/>
        </a:accent5>
        <a:accent6>
          <a:srgbClr val="005CE7"/>
        </a:accent6>
        <a:hlink>
          <a:srgbClr val="9966FF"/>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기본 디자인">
  <a:themeElements>
    <a:clrScheme name="1_기본 디자인 1">
      <a:dk1>
        <a:srgbClr val="000000"/>
      </a:dk1>
      <a:lt1>
        <a:srgbClr val="003399"/>
      </a:lt1>
      <a:dk2>
        <a:srgbClr val="000066"/>
      </a:dk2>
      <a:lt2>
        <a:srgbClr val="000000"/>
      </a:lt2>
      <a:accent1>
        <a:srgbClr val="66CCFF"/>
      </a:accent1>
      <a:accent2>
        <a:srgbClr val="0066FF"/>
      </a:accent2>
      <a:accent3>
        <a:srgbClr val="AAADCA"/>
      </a:accent3>
      <a:accent4>
        <a:srgbClr val="000000"/>
      </a:accent4>
      <a:accent5>
        <a:srgbClr val="B8E2FF"/>
      </a:accent5>
      <a:accent6>
        <a:srgbClr val="005CE7"/>
      </a:accent6>
      <a:hlink>
        <a:srgbClr val="9966FF"/>
      </a:hlink>
      <a:folHlink>
        <a:srgbClr val="FFCC00"/>
      </a:folHlink>
    </a:clrScheme>
    <a:fontScheme name="1_기본 디자인">
      <a:majorFont>
        <a:latin typeface="楷体_GB2312"/>
        <a:ea typeface="楷体_GB2312"/>
        <a:cs typeface=""/>
      </a:majorFont>
      <a:minorFont>
        <a:latin typeface="华文新魏"/>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1"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Arial" panose="020B0604020202020204" pitchFamily="34" charset="0"/>
            <a:ea typeface="HY견고딕" pitchFamily="18"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1"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Arial" panose="020B0604020202020204" pitchFamily="34" charset="0"/>
            <a:ea typeface="HY견고딕" pitchFamily="18" charset="-127"/>
          </a:defRPr>
        </a:defPPr>
      </a:lstStyle>
    </a:lnDef>
  </a:objectDefaults>
  <a:extraClrSchemeLst>
    <a:extraClrScheme>
      <a:clrScheme name="1_기본 디자인 1">
        <a:dk1>
          <a:srgbClr val="000000"/>
        </a:dk1>
        <a:lt1>
          <a:srgbClr val="003399"/>
        </a:lt1>
        <a:dk2>
          <a:srgbClr val="000066"/>
        </a:dk2>
        <a:lt2>
          <a:srgbClr val="000000"/>
        </a:lt2>
        <a:accent1>
          <a:srgbClr val="66CCFF"/>
        </a:accent1>
        <a:accent2>
          <a:srgbClr val="0066FF"/>
        </a:accent2>
        <a:accent3>
          <a:srgbClr val="AAADCA"/>
        </a:accent3>
        <a:accent4>
          <a:srgbClr val="000000"/>
        </a:accent4>
        <a:accent5>
          <a:srgbClr val="B8E2FF"/>
        </a:accent5>
        <a:accent6>
          <a:srgbClr val="005CE7"/>
        </a:accent6>
        <a:hlink>
          <a:srgbClr val="9966FF"/>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기본 디자인">
  <a:themeElements>
    <a:clrScheme name="1_기본 디자인 1">
      <a:dk1>
        <a:srgbClr val="000000"/>
      </a:dk1>
      <a:lt1>
        <a:srgbClr val="003399"/>
      </a:lt1>
      <a:dk2>
        <a:srgbClr val="000066"/>
      </a:dk2>
      <a:lt2>
        <a:srgbClr val="000000"/>
      </a:lt2>
      <a:accent1>
        <a:srgbClr val="66CCFF"/>
      </a:accent1>
      <a:accent2>
        <a:srgbClr val="0066FF"/>
      </a:accent2>
      <a:accent3>
        <a:srgbClr val="AAADCA"/>
      </a:accent3>
      <a:accent4>
        <a:srgbClr val="000000"/>
      </a:accent4>
      <a:accent5>
        <a:srgbClr val="B8E2FF"/>
      </a:accent5>
      <a:accent6>
        <a:srgbClr val="005CE7"/>
      </a:accent6>
      <a:hlink>
        <a:srgbClr val="9966FF"/>
      </a:hlink>
      <a:folHlink>
        <a:srgbClr val="FFCC00"/>
      </a:folHlink>
    </a:clrScheme>
    <a:fontScheme name="1_기본 디자인">
      <a:majorFont>
        <a:latin typeface="楷体_GB2312"/>
        <a:ea typeface="楷体_GB2312"/>
        <a:cs typeface=""/>
      </a:majorFont>
      <a:minorFont>
        <a:latin typeface="华文新魏"/>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1"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Arial" panose="020B0604020202020204" pitchFamily="34" charset="0"/>
            <a:ea typeface="HY견고딕" pitchFamily="18"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1"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Arial" panose="020B0604020202020204" pitchFamily="34" charset="0"/>
            <a:ea typeface="HY견고딕" pitchFamily="18" charset="-127"/>
          </a:defRPr>
        </a:defPPr>
      </a:lstStyle>
    </a:lnDef>
  </a:objectDefaults>
  <a:extraClrSchemeLst>
    <a:extraClrScheme>
      <a:clrScheme name="1_기본 디자인 1">
        <a:dk1>
          <a:srgbClr val="000000"/>
        </a:dk1>
        <a:lt1>
          <a:srgbClr val="003399"/>
        </a:lt1>
        <a:dk2>
          <a:srgbClr val="000066"/>
        </a:dk2>
        <a:lt2>
          <a:srgbClr val="000000"/>
        </a:lt2>
        <a:accent1>
          <a:srgbClr val="66CCFF"/>
        </a:accent1>
        <a:accent2>
          <a:srgbClr val="0066FF"/>
        </a:accent2>
        <a:accent3>
          <a:srgbClr val="AAADCA"/>
        </a:accent3>
        <a:accent4>
          <a:srgbClr val="000000"/>
        </a:accent4>
        <a:accent5>
          <a:srgbClr val="B8E2FF"/>
        </a:accent5>
        <a:accent6>
          <a:srgbClr val="005CE7"/>
        </a:accent6>
        <a:hlink>
          <a:srgbClr val="9966FF"/>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powerpt_0143p_th_a</Template>
  <TotalTime>0</TotalTime>
  <Words>4584</Words>
  <Application>WPS 演示</Application>
  <PresentationFormat/>
  <Paragraphs>406</Paragraphs>
  <Slides>47</Slides>
  <Notes>5</Notes>
  <HiddenSlides>0</HiddenSlides>
  <MMClips>0</MMClips>
  <ScaleCrop>false</ScaleCrop>
  <HeadingPairs>
    <vt:vector size="8" baseType="variant">
      <vt:variant>
        <vt:lpstr>已用的字体</vt:lpstr>
      </vt:variant>
      <vt:variant>
        <vt:i4>23</vt:i4>
      </vt:variant>
      <vt:variant>
        <vt:lpstr>主题</vt:lpstr>
      </vt:variant>
      <vt:variant>
        <vt:i4>3</vt:i4>
      </vt:variant>
      <vt:variant>
        <vt:lpstr>嵌入 OLE 服务器</vt:lpstr>
      </vt:variant>
      <vt:variant>
        <vt:i4>0</vt:i4>
      </vt:variant>
      <vt:variant>
        <vt:lpstr>幻灯片标题</vt:lpstr>
      </vt:variant>
      <vt:variant>
        <vt:i4>47</vt:i4>
      </vt:variant>
    </vt:vector>
  </HeadingPairs>
  <TitlesOfParts>
    <vt:vector size="73" baseType="lpstr">
      <vt:lpstr>Arial</vt:lpstr>
      <vt:lpstr>宋体</vt:lpstr>
      <vt:lpstr>Wingdings</vt:lpstr>
      <vt:lpstr>HY견고딕</vt:lpstr>
      <vt:lpstr>Adobe Myungjo Std M</vt:lpstr>
      <vt:lpstr>Malgun Gothic</vt:lpstr>
      <vt:lpstr>楷体_GB2312</vt:lpstr>
      <vt:lpstr>新宋体</vt:lpstr>
      <vt:lpstr>华文新魏</vt:lpstr>
      <vt:lpstr>Wingdings 2</vt:lpstr>
      <vt:lpstr>微软雅黑</vt:lpstr>
      <vt:lpstr>隶书</vt:lpstr>
      <vt:lpstr>Arial Unicode MS</vt:lpstr>
      <vt:lpstr>华文楷体</vt:lpstr>
      <vt:lpstr>French Script MT</vt:lpstr>
      <vt:lpstr>Wingdings</vt:lpstr>
      <vt:lpstr>BatangChe</vt:lpstr>
      <vt:lpstr>楷体_GB2312</vt:lpstr>
      <vt:lpstr>BatangChe</vt:lpstr>
      <vt:lpstr>Segoe Print</vt:lpstr>
      <vt:lpstr>等线</vt:lpstr>
      <vt:lpstr>Times New Roman</vt:lpstr>
      <vt:lpstr>华文隶书</vt:lpstr>
      <vt:lpstr>1_기본 디자인</vt:lpstr>
      <vt:lpstr>2_기본 디자인</vt:lpstr>
      <vt:lpstr>3_기본 디자인</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Warm Welcome to Guests from  Memorial Sloan-Kettering Cancer Center</dc:title>
  <dc:creator>Connie Yan</dc:creator>
  <cp:lastModifiedBy>王弘恺</cp:lastModifiedBy>
  <cp:revision>555</cp:revision>
  <dcterms:created xsi:type="dcterms:W3CDTF">2005-03-01T02:14:36Z</dcterms:created>
  <dcterms:modified xsi:type="dcterms:W3CDTF">2021-03-09T00:47:57Z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